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81" r:id="rId2"/>
    <p:sldId id="282" r:id="rId3"/>
    <p:sldId id="288" r:id="rId4"/>
    <p:sldId id="289" r:id="rId5"/>
    <p:sldId id="330" r:id="rId6"/>
    <p:sldId id="351" r:id="rId7"/>
    <p:sldId id="283" r:id="rId8"/>
    <p:sldId id="290" r:id="rId9"/>
    <p:sldId id="293" r:id="rId10"/>
    <p:sldId id="331" r:id="rId11"/>
    <p:sldId id="333" r:id="rId12"/>
    <p:sldId id="334" r:id="rId13"/>
    <p:sldId id="335" r:id="rId14"/>
    <p:sldId id="348" r:id="rId15"/>
    <p:sldId id="350" r:id="rId16"/>
    <p:sldId id="349" r:id="rId17"/>
    <p:sldId id="294" r:id="rId18"/>
    <p:sldId id="295" r:id="rId19"/>
    <p:sldId id="303" r:id="rId20"/>
    <p:sldId id="296" r:id="rId21"/>
    <p:sldId id="297" r:id="rId22"/>
    <p:sldId id="299" r:id="rId23"/>
    <p:sldId id="300" r:id="rId24"/>
    <p:sldId id="301" r:id="rId25"/>
    <p:sldId id="302" r:id="rId26"/>
    <p:sldId id="298" r:id="rId27"/>
    <p:sldId id="292" r:id="rId28"/>
    <p:sldId id="310" r:id="rId29"/>
    <p:sldId id="317" r:id="rId30"/>
    <p:sldId id="318" r:id="rId31"/>
    <p:sldId id="323" r:id="rId32"/>
    <p:sldId id="324" r:id="rId33"/>
    <p:sldId id="337" r:id="rId34"/>
    <p:sldId id="319" r:id="rId35"/>
    <p:sldId id="338" r:id="rId36"/>
    <p:sldId id="339" r:id="rId37"/>
    <p:sldId id="346" r:id="rId38"/>
    <p:sldId id="340" r:id="rId39"/>
    <p:sldId id="341" r:id="rId40"/>
    <p:sldId id="343" r:id="rId41"/>
    <p:sldId id="344" r:id="rId42"/>
    <p:sldId id="345" r:id="rId43"/>
  </p:sldIdLst>
  <p:sldSz cx="9144000" cy="6858000" type="screen4x3"/>
  <p:notesSz cx="6797675" cy="9926638"/>
  <p:defaultTextStyle>
    <a:defPPr>
      <a:defRPr lang="nl-NL"/>
    </a:defPPr>
    <a:lvl1pPr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8015"/>
    <a:srgbClr val="003A8C"/>
    <a:srgbClr val="67B21B"/>
    <a:srgbClr val="A37529"/>
    <a:srgbClr val="BD8630"/>
    <a:srgbClr val="807F6D"/>
    <a:srgbClr val="1C1C1C"/>
    <a:srgbClr val="F7F7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1" autoAdjust="0"/>
    <p:restoredTop sz="94660"/>
  </p:normalViewPr>
  <p:slideViewPr>
    <p:cSldViewPr>
      <p:cViewPr varScale="1">
        <p:scale>
          <a:sx n="73" d="100"/>
          <a:sy n="73" d="100"/>
        </p:scale>
        <p:origin x="109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AFB903F-21BD-45FC-BD38-D9121A64D929}" type="datetimeFigureOut">
              <a:rPr lang="en-US" smtClean="0"/>
              <a:t>2/1/2018</a:t>
            </a:fld>
            <a:endParaRPr lang="en-US"/>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EAF79EF-42EC-4211-AA8C-AEBF99B74275}" type="slidenum">
              <a:rPr lang="en-US" smtClean="0"/>
              <a:t>‹nr.›</a:t>
            </a:fld>
            <a:endParaRPr lang="en-US"/>
          </a:p>
        </p:txBody>
      </p:sp>
    </p:spTree>
    <p:extLst>
      <p:ext uri="{BB962C8B-B14F-4D97-AF65-F5344CB8AC3E}">
        <p14:creationId xmlns:p14="http://schemas.microsoft.com/office/powerpoint/2010/main" val="350640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nl-NL"/>
          </a:p>
        </p:txBody>
      </p:sp>
      <p:sp>
        <p:nvSpPr>
          <p:cNvPr id="512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nl-NL"/>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512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nl-NL"/>
          </a:p>
        </p:txBody>
      </p:sp>
      <p:sp>
        <p:nvSpPr>
          <p:cNvPr id="512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4B131498-DE05-4FA4-A3E8-720DFC96CE00}" type="slidenum">
              <a:rPr lang="nl-NL" altLang="nl-BE"/>
              <a:pPr>
                <a:defRPr/>
              </a:pPr>
              <a:t>‹nr.›</a:t>
            </a:fld>
            <a:endParaRPr lang="nl-NL" altLang="nl-BE"/>
          </a:p>
        </p:txBody>
      </p:sp>
    </p:spTree>
    <p:extLst>
      <p:ext uri="{BB962C8B-B14F-4D97-AF65-F5344CB8AC3E}">
        <p14:creationId xmlns:p14="http://schemas.microsoft.com/office/powerpoint/2010/main" val="25922308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2130437"/>
            <a:ext cx="7772400" cy="1470025"/>
          </a:xfrm>
        </p:spPr>
        <p:txBody>
          <a:bodyPr/>
          <a:lstStyle>
            <a:lvl1pPr algn="ctr">
              <a:defRPr sz="4050">
                <a:effectLst/>
                <a:latin typeface="Calibri" panose="020F0502020204030204" pitchFamily="34" charset="0"/>
              </a:defRPr>
            </a:lvl1pPr>
          </a:lstStyle>
          <a:p>
            <a:r>
              <a:rPr lang="nl-NL" smtClean="0"/>
              <a:t>Klik om de stijl te bewerken</a:t>
            </a:r>
            <a:endParaRPr lang="nl-NL" dirty="0"/>
          </a:p>
        </p:txBody>
      </p:sp>
      <p:sp>
        <p:nvSpPr>
          <p:cNvPr id="3075" name="Rectangle 3"/>
          <p:cNvSpPr>
            <a:spLocks noGrp="1" noChangeArrowheads="1"/>
          </p:cNvSpPr>
          <p:nvPr>
            <p:ph type="subTitle" idx="1"/>
          </p:nvPr>
        </p:nvSpPr>
        <p:spPr>
          <a:xfrm>
            <a:off x="1524000" y="3886200"/>
            <a:ext cx="6400800" cy="1752600"/>
          </a:xfrm>
        </p:spPr>
        <p:txBody>
          <a:bodyPr/>
          <a:lstStyle>
            <a:lvl1pPr marL="0" indent="0" algn="ctr">
              <a:buFont typeface="Wingdings 3" pitchFamily="18" charset="2"/>
              <a:buNone/>
              <a:defRPr sz="2700">
                <a:solidFill>
                  <a:srgbClr val="128015"/>
                </a:solidFill>
                <a:latin typeface="Calibri" panose="020F0502020204030204" pitchFamily="34" charset="0"/>
              </a:defRPr>
            </a:lvl1pPr>
          </a:lstStyle>
          <a:p>
            <a:r>
              <a:rPr lang="nl-NL" smtClean="0"/>
              <a:t>Klik om de ondertitelstijl van het model te bewerken</a:t>
            </a:r>
            <a:endParaRPr lang="nl-NL" dirty="0"/>
          </a:p>
        </p:txBody>
      </p:sp>
      <p:pic>
        <p:nvPicPr>
          <p:cNvPr id="6" name="Afbeelding 8" descr="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64" y="0"/>
            <a:ext cx="1703388"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Afbeelding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07684" y="6381328"/>
            <a:ext cx="11112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76218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lvl1pPr>
              <a:defRPr sz="4000">
                <a:latin typeface="Calibri" panose="020F0502020204030204" pitchFamily="34"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a:defRPr sz="3200">
                <a:latin typeface="Calibri" panose="020F0502020204030204" pitchFamily="34" charset="0"/>
              </a:defRPr>
            </a:lvl1pPr>
            <a:lvl2pPr>
              <a:defRPr sz="2800">
                <a:solidFill>
                  <a:srgbClr val="128015"/>
                </a:solidFill>
                <a:latin typeface="Calibri" panose="020F0502020204030204" pitchFamily="34" charset="0"/>
              </a:defRPr>
            </a:lvl2pPr>
            <a:lvl3pPr>
              <a:defRPr sz="2400">
                <a:solidFill>
                  <a:schemeClr val="accent6">
                    <a:lumMod val="75000"/>
                  </a:schemeClr>
                </a:solidFill>
                <a:latin typeface="Calibri" panose="020F0502020204030204" pitchFamily="34" charset="0"/>
              </a:defRPr>
            </a:lvl3pPr>
            <a:lvl4pPr>
              <a:defRPr sz="2000">
                <a:solidFill>
                  <a:srgbClr val="128015"/>
                </a:solidFill>
                <a:latin typeface="Calibri" panose="020F0502020204030204" pitchFamily="34" charset="0"/>
              </a:defRPr>
            </a:lvl4pPr>
            <a:lvl5pPr>
              <a:defRPr sz="1800">
                <a:solidFill>
                  <a:schemeClr val="accent6">
                    <a:lumMod val="75000"/>
                  </a:schemeClr>
                </a:solidFill>
                <a:latin typeface="Calibri" panose="020F0502020204030204" pitchFamily="34" charset="0"/>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Rectangle 6"/>
          <p:cNvSpPr>
            <a:spLocks noGrp="1" noChangeArrowheads="1"/>
          </p:cNvSpPr>
          <p:nvPr>
            <p:ph type="sldNum" sz="quarter" idx="10"/>
          </p:nvPr>
        </p:nvSpPr>
        <p:spPr>
          <a:ln/>
        </p:spPr>
        <p:txBody>
          <a:bodyPr/>
          <a:lstStyle>
            <a:lvl1pPr>
              <a:defRPr/>
            </a:lvl1pPr>
          </a:lstStyle>
          <a:p>
            <a:pPr>
              <a:defRPr/>
            </a:pPr>
            <a:fld id="{BF0080A2-D1F4-4706-B846-0ED65ED2B35E}" type="slidenum">
              <a:rPr lang="nl-NL" altLang="nl-BE"/>
              <a:pPr>
                <a:defRPr/>
              </a:pPr>
              <a:t>‹nr.›</a:t>
            </a:fld>
            <a:endParaRPr lang="nl-NL" altLang="nl-BE" dirty="0"/>
          </a:p>
        </p:txBody>
      </p:sp>
    </p:spTree>
    <p:extLst>
      <p:ext uri="{BB962C8B-B14F-4D97-AF65-F5344CB8AC3E}">
        <p14:creationId xmlns:p14="http://schemas.microsoft.com/office/powerpoint/2010/main" val="38587622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3933067"/>
            <a:ext cx="7772400" cy="1362075"/>
          </a:xfrm>
        </p:spPr>
        <p:txBody>
          <a:bodyPr anchor="t"/>
          <a:lstStyle>
            <a:lvl1pPr algn="l">
              <a:defRPr sz="3000" b="0" i="0" cap="none" baseline="0">
                <a:latin typeface="Verdana"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722313" y="1988851"/>
            <a:ext cx="7772400" cy="1500187"/>
          </a:xfrm>
        </p:spPr>
        <p:txBody>
          <a:bodyPr anchor="b"/>
          <a:lstStyle>
            <a:lvl1pPr marL="0" indent="0">
              <a:buNone/>
              <a:defRPr sz="1500">
                <a:solidFill>
                  <a:srgbClr val="128015"/>
                </a:solidFill>
              </a:defRPr>
            </a:lvl1pPr>
            <a:lvl2pPr marL="342884" indent="0">
              <a:buNone/>
              <a:defRPr sz="1350"/>
            </a:lvl2pPr>
            <a:lvl3pPr marL="685766" indent="0">
              <a:buNone/>
              <a:defRPr sz="1200"/>
            </a:lvl3pPr>
            <a:lvl4pPr marL="1028649" indent="0">
              <a:buNone/>
              <a:defRPr sz="1050"/>
            </a:lvl4pPr>
            <a:lvl5pPr marL="1371532" indent="0">
              <a:buNone/>
              <a:defRPr sz="1050"/>
            </a:lvl5pPr>
            <a:lvl6pPr marL="1714415" indent="0">
              <a:buNone/>
              <a:defRPr sz="1050"/>
            </a:lvl6pPr>
            <a:lvl7pPr marL="2057297" indent="0">
              <a:buNone/>
              <a:defRPr sz="1050"/>
            </a:lvl7pPr>
            <a:lvl8pPr marL="2400180" indent="0">
              <a:buNone/>
              <a:defRPr sz="1050"/>
            </a:lvl8pPr>
            <a:lvl9pPr marL="2743064" indent="0">
              <a:buNone/>
              <a:defRPr sz="1050"/>
            </a:lvl9pPr>
          </a:lstStyle>
          <a:p>
            <a:pPr lvl="0"/>
            <a:r>
              <a:rPr lang="nl-NL" smtClean="0"/>
              <a:t>Tekststijl van het model bewerken</a:t>
            </a:r>
          </a:p>
        </p:txBody>
      </p:sp>
      <p:sp>
        <p:nvSpPr>
          <p:cNvPr id="4" name="Rectangle 6"/>
          <p:cNvSpPr>
            <a:spLocks noGrp="1" noChangeArrowheads="1"/>
          </p:cNvSpPr>
          <p:nvPr>
            <p:ph type="sldNum" sz="quarter" idx="10"/>
          </p:nvPr>
        </p:nvSpPr>
        <p:spPr>
          <a:ln/>
        </p:spPr>
        <p:txBody>
          <a:bodyPr/>
          <a:lstStyle>
            <a:lvl1pPr>
              <a:defRPr/>
            </a:lvl1pPr>
          </a:lstStyle>
          <a:p>
            <a:pPr>
              <a:defRPr/>
            </a:pPr>
            <a:fld id="{6BB23368-F208-4C52-8601-D46558763984}" type="slidenum">
              <a:rPr lang="nl-NL" altLang="nl-BE"/>
              <a:pPr>
                <a:defRPr/>
              </a:pPr>
              <a:t>‹nr.›</a:t>
            </a:fld>
            <a:endParaRPr lang="nl-NL" altLang="nl-BE" dirty="0"/>
          </a:p>
        </p:txBody>
      </p:sp>
    </p:spTree>
    <p:extLst>
      <p:ext uri="{BB962C8B-B14F-4D97-AF65-F5344CB8AC3E}">
        <p14:creationId xmlns:p14="http://schemas.microsoft.com/office/powerpoint/2010/main" val="2776917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p>
            <a:r>
              <a:rPr lang="nl-NL" smtClean="0"/>
              <a:t>Klik om de stijl te bewerken</a:t>
            </a:r>
            <a:endParaRPr lang="nl-NL" dirty="0"/>
          </a:p>
        </p:txBody>
      </p:sp>
      <p:sp>
        <p:nvSpPr>
          <p:cNvPr id="3" name="Tijdelijke aanduiding voor inhoud 2"/>
          <p:cNvSpPr>
            <a:spLocks noGrp="1"/>
          </p:cNvSpPr>
          <p:nvPr>
            <p:ph sz="half" idx="1"/>
          </p:nvPr>
        </p:nvSpPr>
        <p:spPr>
          <a:xfrm>
            <a:off x="413538" y="1628779"/>
            <a:ext cx="3968750" cy="47085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950417" y="1628779"/>
            <a:ext cx="3970337" cy="4708525"/>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6"/>
          <p:cNvSpPr>
            <a:spLocks noGrp="1" noChangeArrowheads="1"/>
          </p:cNvSpPr>
          <p:nvPr>
            <p:ph type="sldNum" sz="quarter" idx="10"/>
          </p:nvPr>
        </p:nvSpPr>
        <p:spPr>
          <a:ln/>
        </p:spPr>
        <p:txBody>
          <a:bodyPr/>
          <a:lstStyle>
            <a:lvl1pPr>
              <a:defRPr/>
            </a:lvl1pPr>
          </a:lstStyle>
          <a:p>
            <a:pPr>
              <a:defRPr/>
            </a:pPr>
            <a:fld id="{C96B410A-964E-4E31-BB8E-6306C4A980C2}" type="slidenum">
              <a:rPr lang="nl-NL" altLang="nl-BE"/>
              <a:pPr>
                <a:defRPr/>
              </a:pPr>
              <a:t>‹nr.›</a:t>
            </a:fld>
            <a:endParaRPr lang="nl-NL" altLang="nl-BE" dirty="0"/>
          </a:p>
        </p:txBody>
      </p:sp>
    </p:spTree>
    <p:extLst>
      <p:ext uri="{BB962C8B-B14F-4D97-AF65-F5344CB8AC3E}">
        <p14:creationId xmlns:p14="http://schemas.microsoft.com/office/powerpoint/2010/main" val="318677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691679" y="0"/>
            <a:ext cx="7344371" cy="1124744"/>
          </a:xfrm>
        </p:spPr>
        <p:txBody>
          <a:bodyPr/>
          <a:lstStyle>
            <a:lvl1pPr>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457200" y="1981222"/>
            <a:ext cx="4040188" cy="63976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nl-NL" smtClean="0"/>
              <a:t>Tekststijl van het model bewerken</a:t>
            </a:r>
          </a:p>
        </p:txBody>
      </p:sp>
      <p:sp>
        <p:nvSpPr>
          <p:cNvPr id="4" name="Tijdelijke aanduiding voor inhoud 3"/>
          <p:cNvSpPr>
            <a:spLocks noGrp="1"/>
          </p:cNvSpPr>
          <p:nvPr>
            <p:ph sz="half" idx="2"/>
          </p:nvPr>
        </p:nvSpPr>
        <p:spPr>
          <a:xfrm>
            <a:off x="457200" y="2620984"/>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5" name="Tijdelijke aanduiding voor tekst 4"/>
          <p:cNvSpPr>
            <a:spLocks noGrp="1"/>
          </p:cNvSpPr>
          <p:nvPr>
            <p:ph type="body" sz="quarter" idx="3"/>
          </p:nvPr>
        </p:nvSpPr>
        <p:spPr>
          <a:xfrm>
            <a:off x="4645031" y="1981222"/>
            <a:ext cx="4041775" cy="63976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nl-NL" smtClean="0"/>
              <a:t>Tekststijl van het model bewerken</a:t>
            </a:r>
          </a:p>
        </p:txBody>
      </p:sp>
      <p:sp>
        <p:nvSpPr>
          <p:cNvPr id="6" name="Tijdelijke aanduiding voor inhoud 5"/>
          <p:cNvSpPr>
            <a:spLocks noGrp="1"/>
          </p:cNvSpPr>
          <p:nvPr>
            <p:ph sz="quarter" idx="4"/>
          </p:nvPr>
        </p:nvSpPr>
        <p:spPr>
          <a:xfrm>
            <a:off x="4645031" y="2620984"/>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6"/>
          <p:cNvSpPr>
            <a:spLocks noGrp="1" noChangeArrowheads="1"/>
          </p:cNvSpPr>
          <p:nvPr>
            <p:ph type="sldNum" sz="quarter" idx="10"/>
          </p:nvPr>
        </p:nvSpPr>
        <p:spPr>
          <a:ln/>
        </p:spPr>
        <p:txBody>
          <a:bodyPr/>
          <a:lstStyle>
            <a:lvl1pPr>
              <a:defRPr/>
            </a:lvl1pPr>
          </a:lstStyle>
          <a:p>
            <a:pPr>
              <a:defRPr/>
            </a:pPr>
            <a:fld id="{B3F0FFCC-6C83-42CB-9722-0F3BA08FAF88}" type="slidenum">
              <a:rPr lang="nl-NL" altLang="nl-BE"/>
              <a:pPr>
                <a:defRPr/>
              </a:pPr>
              <a:t>‹nr.›</a:t>
            </a:fld>
            <a:endParaRPr lang="nl-NL" altLang="nl-BE" dirty="0"/>
          </a:p>
        </p:txBody>
      </p:sp>
    </p:spTree>
    <p:extLst>
      <p:ext uri="{BB962C8B-B14F-4D97-AF65-F5344CB8AC3E}">
        <p14:creationId xmlns:p14="http://schemas.microsoft.com/office/powerpoint/2010/main" val="137845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1143000"/>
          </a:xfrm>
        </p:spPr>
        <p:txBody>
          <a:bodyPr/>
          <a:lstStyle/>
          <a:p>
            <a:r>
              <a:rPr lang="nl-NL" smtClean="0"/>
              <a:t>Klik om de stijl te bewerken</a:t>
            </a:r>
            <a:endParaRPr lang="nl-NL" dirty="0"/>
          </a:p>
        </p:txBody>
      </p:sp>
      <p:sp>
        <p:nvSpPr>
          <p:cNvPr id="3" name="Rectangle 6"/>
          <p:cNvSpPr>
            <a:spLocks noGrp="1" noChangeArrowheads="1"/>
          </p:cNvSpPr>
          <p:nvPr>
            <p:ph type="sldNum" sz="quarter" idx="10"/>
          </p:nvPr>
        </p:nvSpPr>
        <p:spPr>
          <a:ln/>
        </p:spPr>
        <p:txBody>
          <a:bodyPr/>
          <a:lstStyle>
            <a:lvl1pPr>
              <a:defRPr/>
            </a:lvl1pPr>
          </a:lstStyle>
          <a:p>
            <a:pPr>
              <a:defRPr/>
            </a:pPr>
            <a:fld id="{43483B5E-C75E-4FFE-9936-DCCD40373026}" type="slidenum">
              <a:rPr lang="nl-NL" altLang="nl-BE"/>
              <a:pPr>
                <a:defRPr/>
              </a:pPr>
              <a:t>‹nr.›</a:t>
            </a:fld>
            <a:endParaRPr lang="nl-NL" altLang="nl-BE" dirty="0"/>
          </a:p>
        </p:txBody>
      </p:sp>
    </p:spTree>
    <p:extLst>
      <p:ext uri="{BB962C8B-B14F-4D97-AF65-F5344CB8AC3E}">
        <p14:creationId xmlns:p14="http://schemas.microsoft.com/office/powerpoint/2010/main" val="4063875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2C69FF7-A677-448E-B66C-C031271827B0}" type="slidenum">
              <a:rPr lang="nl-NL" altLang="nl-BE"/>
              <a:pPr>
                <a:defRPr/>
              </a:pPr>
              <a:t>‹nr.›</a:t>
            </a:fld>
            <a:endParaRPr lang="nl-NL" altLang="nl-BE" dirty="0"/>
          </a:p>
        </p:txBody>
      </p:sp>
    </p:spTree>
    <p:extLst>
      <p:ext uri="{BB962C8B-B14F-4D97-AF65-F5344CB8AC3E}">
        <p14:creationId xmlns:p14="http://schemas.microsoft.com/office/powerpoint/2010/main" val="174953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eldia">
    <p:spTree>
      <p:nvGrpSpPr>
        <p:cNvPr id="1" name=""/>
        <p:cNvGrpSpPr/>
        <p:nvPr/>
      </p:nvGrpSpPr>
      <p:grpSpPr>
        <a:xfrm>
          <a:off x="0" y="0"/>
          <a:ext cx="0" cy="0"/>
          <a:chOff x="0" y="0"/>
          <a:chExt cx="0" cy="0"/>
        </a:xfrm>
      </p:grpSpPr>
      <p:pic>
        <p:nvPicPr>
          <p:cNvPr id="5" name="Afbeelding 8" descr="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 y="-9525"/>
            <a:ext cx="1277541"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afbeelding 2"/>
          <p:cNvSpPr>
            <a:spLocks noGrp="1"/>
          </p:cNvSpPr>
          <p:nvPr>
            <p:ph type="pic" idx="1"/>
          </p:nvPr>
        </p:nvSpPr>
        <p:spPr>
          <a:xfrm>
            <a:off x="1857357" y="714356"/>
            <a:ext cx="5929354" cy="4429156"/>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pPr lvl="0"/>
            <a:r>
              <a:rPr lang="nl-NL" noProof="0" smtClean="0"/>
              <a:t>Klik op het pictogram als u een afbeelding wilt toevoegen</a:t>
            </a:r>
          </a:p>
        </p:txBody>
      </p:sp>
      <p:sp>
        <p:nvSpPr>
          <p:cNvPr id="7" name="Titel 1"/>
          <p:cNvSpPr>
            <a:spLocks noGrp="1"/>
          </p:cNvSpPr>
          <p:nvPr>
            <p:ph type="title"/>
          </p:nvPr>
        </p:nvSpPr>
        <p:spPr>
          <a:xfrm>
            <a:off x="1863726" y="5129234"/>
            <a:ext cx="5922984" cy="566738"/>
          </a:xfrm>
        </p:spPr>
        <p:txBody>
          <a:bodyPr anchor="b"/>
          <a:lstStyle>
            <a:lvl1pPr algn="l">
              <a:defRPr sz="1800" b="0" i="0" baseline="0">
                <a:latin typeface="Verdana" pitchFamily="34" charset="0"/>
              </a:defRPr>
            </a:lvl1pPr>
          </a:lstStyle>
          <a:p>
            <a:r>
              <a:rPr lang="nl-NL" smtClean="0"/>
              <a:t>Klik om de stijl te bewerken</a:t>
            </a:r>
            <a:endParaRPr lang="nl-NL" dirty="0"/>
          </a:p>
        </p:txBody>
      </p:sp>
      <p:sp>
        <p:nvSpPr>
          <p:cNvPr id="8" name="Tijdelijke aanduiding voor tekst 3"/>
          <p:cNvSpPr>
            <a:spLocks noGrp="1"/>
          </p:cNvSpPr>
          <p:nvPr>
            <p:ph type="body" sz="half" idx="2"/>
          </p:nvPr>
        </p:nvSpPr>
        <p:spPr>
          <a:xfrm>
            <a:off x="1863726" y="5695972"/>
            <a:ext cx="5922984" cy="804862"/>
          </a:xfrm>
        </p:spPr>
        <p:txBody>
          <a:bodyPr/>
          <a:lstStyle>
            <a:lvl1pPr marL="0" indent="0">
              <a:buNone/>
              <a:defRPr sz="13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nl-NL" smtClean="0"/>
              <a:t>Tekststijl van het model bewerken</a:t>
            </a:r>
          </a:p>
        </p:txBody>
      </p:sp>
    </p:spTree>
    <p:extLst>
      <p:ext uri="{BB962C8B-B14F-4D97-AF65-F5344CB8AC3E}">
        <p14:creationId xmlns:p14="http://schemas.microsoft.com/office/powerpoint/2010/main" val="2587718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EFEEDD"/>
            </a:gs>
          </a:gsLst>
          <a:lin ang="0" scaled="1"/>
        </a:gra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537973" y="6442075"/>
            <a:ext cx="606028"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900">
                <a:solidFill>
                  <a:srgbClr val="128015"/>
                </a:solidFill>
                <a:latin typeface="Verdana" panose="020B0604030504040204" pitchFamily="34" charset="0"/>
              </a:defRPr>
            </a:lvl1pPr>
          </a:lstStyle>
          <a:p>
            <a:pPr>
              <a:defRPr/>
            </a:pPr>
            <a:fld id="{4FB26CFD-B009-41FD-A6D9-5E5DBEDD7291}" type="slidenum">
              <a:rPr lang="nl-NL" altLang="nl-BE"/>
              <a:pPr>
                <a:defRPr/>
              </a:pPr>
              <a:t>‹nr.›</a:t>
            </a:fld>
            <a:endParaRPr lang="nl-NL" altLang="nl-BE" dirty="0"/>
          </a:p>
        </p:txBody>
      </p:sp>
      <p:sp>
        <p:nvSpPr>
          <p:cNvPr id="1027" name="Rectangle 3"/>
          <p:cNvSpPr>
            <a:spLocks noGrp="1" noChangeArrowheads="1"/>
          </p:cNvSpPr>
          <p:nvPr>
            <p:ph type="body" idx="1"/>
          </p:nvPr>
        </p:nvSpPr>
        <p:spPr bwMode="auto">
          <a:xfrm>
            <a:off x="357188" y="1500196"/>
            <a:ext cx="857250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BE" smtClean="0"/>
              <a:t>Klik om de modelstijlen te bewerken</a:t>
            </a:r>
          </a:p>
          <a:p>
            <a:pPr lvl="1"/>
            <a:r>
              <a:rPr lang="nl-NL" altLang="nl-BE" smtClean="0"/>
              <a:t>Tweede niveau</a:t>
            </a:r>
          </a:p>
          <a:p>
            <a:pPr lvl="2"/>
            <a:r>
              <a:rPr lang="nl-NL" altLang="nl-BE" smtClean="0"/>
              <a:t>Derde niveau</a:t>
            </a:r>
          </a:p>
          <a:p>
            <a:pPr lvl="3"/>
            <a:r>
              <a:rPr lang="nl-NL" altLang="nl-BE" smtClean="0"/>
              <a:t>Vierde niveau</a:t>
            </a:r>
          </a:p>
          <a:p>
            <a:pPr lvl="4"/>
            <a:r>
              <a:rPr lang="nl-NL" altLang="nl-BE" smtClean="0"/>
              <a:t>Vijfde niveau</a:t>
            </a:r>
          </a:p>
        </p:txBody>
      </p:sp>
      <p:sp>
        <p:nvSpPr>
          <p:cNvPr id="1028" name="Rectangle 2"/>
          <p:cNvSpPr>
            <a:spLocks noGrp="1" noChangeArrowheads="1"/>
          </p:cNvSpPr>
          <p:nvPr>
            <p:ph type="title"/>
          </p:nvPr>
        </p:nvSpPr>
        <p:spPr bwMode="auto">
          <a:xfrm>
            <a:off x="1277542" y="0"/>
            <a:ext cx="764262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BE" smtClean="0"/>
              <a:t>Klik om de stijl te bewerken</a:t>
            </a:r>
          </a:p>
        </p:txBody>
      </p:sp>
      <p:cxnSp>
        <p:nvCxnSpPr>
          <p:cNvPr id="8" name="Rechte verbindingslijn 7"/>
          <p:cNvCxnSpPr/>
          <p:nvPr/>
        </p:nvCxnSpPr>
        <p:spPr>
          <a:xfrm>
            <a:off x="0" y="1212850"/>
            <a:ext cx="9144000" cy="1588"/>
          </a:xfrm>
          <a:prstGeom prst="line">
            <a:avLst/>
          </a:prstGeom>
          <a:ln>
            <a:solidFill>
              <a:srgbClr val="807F6D"/>
            </a:solidFill>
          </a:ln>
          <a:effectLst>
            <a:outerShdw blurRad="50800" dist="25400" dir="1800000" algn="ctr" rotWithShape="0">
              <a:srgbClr val="BD8630">
                <a:alpha val="60000"/>
              </a:srgbClr>
            </a:outerShdw>
          </a:effectLst>
        </p:spPr>
        <p:style>
          <a:lnRef idx="1">
            <a:schemeClr val="accent1"/>
          </a:lnRef>
          <a:fillRef idx="0">
            <a:schemeClr val="accent1"/>
          </a:fillRef>
          <a:effectRef idx="0">
            <a:schemeClr val="accent1"/>
          </a:effectRef>
          <a:fontRef idx="minor">
            <a:schemeClr val="tx1"/>
          </a:fontRef>
        </p:style>
      </p:cxnSp>
      <p:pic>
        <p:nvPicPr>
          <p:cNvPr id="7" name="Afbeelding 8" descr="LOGO.pn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703388"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3" r:id="rId1"/>
    <p:sldLayoutId id="2147483737" r:id="rId2"/>
    <p:sldLayoutId id="2147483738" r:id="rId3"/>
    <p:sldLayoutId id="2147483739" r:id="rId4"/>
    <p:sldLayoutId id="2147483740" r:id="rId5"/>
    <p:sldLayoutId id="2147483741" r:id="rId6"/>
    <p:sldLayoutId id="2147483742" r:id="rId7"/>
    <p:sldLayoutId id="2147483744" r:id="rId8"/>
  </p:sldLayoutIdLst>
  <p:hf hdr="0" ftr="0" dt="0"/>
  <p:txStyles>
    <p:titleStyle>
      <a:lvl1pPr algn="l" rtl="0" eaLnBrk="1" fontAlgn="base" hangingPunct="1">
        <a:lnSpc>
          <a:spcPts val="2625"/>
        </a:lnSpc>
        <a:spcBef>
          <a:spcPct val="0"/>
        </a:spcBef>
        <a:spcAft>
          <a:spcPct val="0"/>
        </a:spcAft>
        <a:defRPr sz="3300">
          <a:solidFill>
            <a:srgbClr val="222268"/>
          </a:solidFill>
          <a:latin typeface="Calibri" panose="020F0502020204030204" pitchFamily="34" charset="0"/>
          <a:ea typeface="+mj-ea"/>
          <a:cs typeface="+mj-cs"/>
        </a:defRPr>
      </a:lvl1pPr>
      <a:lvl2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2pPr>
      <a:lvl3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3pPr>
      <a:lvl4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4pPr>
      <a:lvl5pPr algn="l" rtl="0" eaLnBrk="1" fontAlgn="base" hangingPunct="1">
        <a:lnSpc>
          <a:spcPts val="2625"/>
        </a:lnSpc>
        <a:spcBef>
          <a:spcPct val="0"/>
        </a:spcBef>
        <a:spcAft>
          <a:spcPct val="0"/>
        </a:spcAft>
        <a:defRPr sz="3300">
          <a:solidFill>
            <a:srgbClr val="222268"/>
          </a:solidFill>
          <a:latin typeface="Calibri" panose="020F0502020204030204" pitchFamily="34" charset="0"/>
        </a:defRPr>
      </a:lvl5pPr>
      <a:lvl6pPr marL="342884" algn="l" rtl="0" eaLnBrk="1" fontAlgn="base" hangingPunct="1">
        <a:spcBef>
          <a:spcPct val="0"/>
        </a:spcBef>
        <a:spcAft>
          <a:spcPct val="0"/>
        </a:spcAft>
        <a:defRPr sz="2700">
          <a:solidFill>
            <a:srgbClr val="1C1C1C"/>
          </a:solidFill>
          <a:latin typeface="Verdana" pitchFamily="34" charset="0"/>
        </a:defRPr>
      </a:lvl6pPr>
      <a:lvl7pPr marL="685766" algn="l" rtl="0" eaLnBrk="1" fontAlgn="base" hangingPunct="1">
        <a:spcBef>
          <a:spcPct val="0"/>
        </a:spcBef>
        <a:spcAft>
          <a:spcPct val="0"/>
        </a:spcAft>
        <a:defRPr sz="2700">
          <a:solidFill>
            <a:srgbClr val="1C1C1C"/>
          </a:solidFill>
          <a:latin typeface="Verdana" pitchFamily="34" charset="0"/>
        </a:defRPr>
      </a:lvl7pPr>
      <a:lvl8pPr marL="1028649" algn="l" rtl="0" eaLnBrk="1" fontAlgn="base" hangingPunct="1">
        <a:spcBef>
          <a:spcPct val="0"/>
        </a:spcBef>
        <a:spcAft>
          <a:spcPct val="0"/>
        </a:spcAft>
        <a:defRPr sz="2700">
          <a:solidFill>
            <a:srgbClr val="1C1C1C"/>
          </a:solidFill>
          <a:latin typeface="Verdana" pitchFamily="34" charset="0"/>
        </a:defRPr>
      </a:lvl8pPr>
      <a:lvl9pPr marL="1371532" algn="l" rtl="0" eaLnBrk="1" fontAlgn="base" hangingPunct="1">
        <a:spcBef>
          <a:spcPct val="0"/>
        </a:spcBef>
        <a:spcAft>
          <a:spcPct val="0"/>
        </a:spcAft>
        <a:defRPr sz="2700">
          <a:solidFill>
            <a:srgbClr val="1C1C1C"/>
          </a:solidFill>
          <a:latin typeface="Verdana" pitchFamily="34" charset="0"/>
        </a:defRPr>
      </a:lvl9pPr>
    </p:titleStyle>
    <p:bodyStyle>
      <a:lvl1pPr marL="257162" indent="-257162" algn="l" rtl="0" eaLnBrk="1" fontAlgn="base" hangingPunct="1">
        <a:spcBef>
          <a:spcPct val="20000"/>
        </a:spcBef>
        <a:spcAft>
          <a:spcPct val="0"/>
        </a:spcAft>
        <a:buFont typeface="Wingdings 3" panose="05040102010807070707" pitchFamily="18" charset="2"/>
        <a:buChar char="ê"/>
        <a:defRPr sz="2700">
          <a:solidFill>
            <a:srgbClr val="222268"/>
          </a:solidFill>
          <a:latin typeface="Calibri" panose="020F0502020204030204" pitchFamily="34" charset="0"/>
          <a:ea typeface="+mn-ea"/>
          <a:cs typeface="+mn-cs"/>
        </a:defRPr>
      </a:lvl1pPr>
      <a:lvl2pPr marL="557185" indent="-214303" algn="l" rtl="0" eaLnBrk="1" fontAlgn="base" hangingPunct="1">
        <a:spcBef>
          <a:spcPct val="20000"/>
        </a:spcBef>
        <a:spcAft>
          <a:spcPct val="0"/>
        </a:spcAft>
        <a:buFont typeface="Wingdings 3" panose="05040102010807070707" pitchFamily="18" charset="2"/>
        <a:buChar char="ê"/>
        <a:defRPr sz="2400">
          <a:solidFill>
            <a:srgbClr val="128015"/>
          </a:solidFill>
          <a:latin typeface="Calibri" panose="020F0502020204030204" pitchFamily="34" charset="0"/>
        </a:defRPr>
      </a:lvl2pPr>
      <a:lvl3pPr marL="857207" indent="-171442" algn="l" rtl="0" eaLnBrk="1" fontAlgn="base" hangingPunct="1">
        <a:spcBef>
          <a:spcPct val="20000"/>
        </a:spcBef>
        <a:spcAft>
          <a:spcPct val="0"/>
        </a:spcAft>
        <a:buFont typeface="Wingdings 3" panose="05040102010807070707" pitchFamily="18" charset="2"/>
        <a:buChar char="ê"/>
        <a:defRPr sz="2100">
          <a:solidFill>
            <a:srgbClr val="222268"/>
          </a:solidFill>
          <a:latin typeface="Calibri" panose="020F0502020204030204" pitchFamily="34" charset="0"/>
        </a:defRPr>
      </a:lvl3pPr>
      <a:lvl4pPr marL="1200090" indent="-171442" algn="l" rtl="0" eaLnBrk="1" fontAlgn="base" hangingPunct="1">
        <a:spcBef>
          <a:spcPct val="20000"/>
        </a:spcBef>
        <a:spcAft>
          <a:spcPct val="0"/>
        </a:spcAft>
        <a:buFont typeface="Wingdings 3" panose="05040102010807070707" pitchFamily="18" charset="2"/>
        <a:buChar char="ê"/>
        <a:defRPr sz="1800">
          <a:solidFill>
            <a:srgbClr val="128015"/>
          </a:solidFill>
          <a:latin typeface="Calibri" panose="020F0502020204030204" pitchFamily="34" charset="0"/>
        </a:defRPr>
      </a:lvl4pPr>
      <a:lvl5pPr marL="1542974" indent="-171442" algn="l" rtl="0" eaLnBrk="1" fontAlgn="base" hangingPunct="1">
        <a:spcBef>
          <a:spcPct val="20000"/>
        </a:spcBef>
        <a:spcAft>
          <a:spcPct val="0"/>
        </a:spcAft>
        <a:buFont typeface="Wingdings 3" panose="05040102010807070707" pitchFamily="18" charset="2"/>
        <a:buChar char="ê"/>
        <a:defRPr sz="1500">
          <a:solidFill>
            <a:srgbClr val="222268"/>
          </a:solidFill>
          <a:latin typeface="Calibri" panose="020F0502020204030204" pitchFamily="34" charset="0"/>
        </a:defRPr>
      </a:lvl5pPr>
      <a:lvl6pPr marL="1885856" indent="-171442" algn="l" rtl="0" eaLnBrk="1" fontAlgn="base" hangingPunct="1">
        <a:spcBef>
          <a:spcPct val="20000"/>
        </a:spcBef>
        <a:spcAft>
          <a:spcPct val="0"/>
        </a:spcAft>
        <a:buFont typeface="Wingdings 3" pitchFamily="18" charset="2"/>
        <a:buChar char="ê"/>
        <a:defRPr sz="1500">
          <a:solidFill>
            <a:srgbClr val="1C1C1C"/>
          </a:solidFill>
          <a:latin typeface="+mn-lt"/>
        </a:defRPr>
      </a:lvl6pPr>
      <a:lvl7pPr marL="2228739" indent="-171442" algn="l" rtl="0" eaLnBrk="1" fontAlgn="base" hangingPunct="1">
        <a:spcBef>
          <a:spcPct val="20000"/>
        </a:spcBef>
        <a:spcAft>
          <a:spcPct val="0"/>
        </a:spcAft>
        <a:buFont typeface="Wingdings 3" pitchFamily="18" charset="2"/>
        <a:buChar char="ê"/>
        <a:defRPr sz="1500">
          <a:solidFill>
            <a:srgbClr val="1C1C1C"/>
          </a:solidFill>
          <a:latin typeface="+mn-lt"/>
        </a:defRPr>
      </a:lvl7pPr>
      <a:lvl8pPr marL="2571622" indent="-171442" algn="l" rtl="0" eaLnBrk="1" fontAlgn="base" hangingPunct="1">
        <a:spcBef>
          <a:spcPct val="20000"/>
        </a:spcBef>
        <a:spcAft>
          <a:spcPct val="0"/>
        </a:spcAft>
        <a:buFont typeface="Wingdings 3" pitchFamily="18" charset="2"/>
        <a:buChar char="ê"/>
        <a:defRPr sz="1500">
          <a:solidFill>
            <a:srgbClr val="1C1C1C"/>
          </a:solidFill>
          <a:latin typeface="+mn-lt"/>
        </a:defRPr>
      </a:lvl8pPr>
      <a:lvl9pPr marL="2914505" indent="-171442" algn="l" rtl="0" eaLnBrk="1" fontAlgn="base" hangingPunct="1">
        <a:spcBef>
          <a:spcPct val="20000"/>
        </a:spcBef>
        <a:spcAft>
          <a:spcPct val="0"/>
        </a:spcAft>
        <a:buFont typeface="Wingdings 3" pitchFamily="18" charset="2"/>
        <a:buChar char="ê"/>
        <a:defRPr sz="1500">
          <a:solidFill>
            <a:srgbClr val="1C1C1C"/>
          </a:solidFill>
          <a:latin typeface="+mn-lt"/>
        </a:defRPr>
      </a:lvl9pPr>
    </p:bodyStyle>
    <p:otherStyle>
      <a:defPPr>
        <a:defRPr lang="nl-NL"/>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ijnvclb.be/toolbox/downloads/juridischeaspecten_bestand.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mijnvclb.be/toolbox/downloads/voorstelintentieverklaringengagementsverklaring_bestand.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mijnvclb.be/toolbox/downloads/Controlelijst%20communicatie_VCLB_DEF.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mijnvclb.be/toolbox/downloads/voorstelintentieverklaringengagementsverklaring_bestand.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mijnvclb.be/toolbox/downloads/draaiboek.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ijnvclb.be/toolbox/sidebar_ontwerpeisen.php" TargetMode="External"/><Relationship Id="rId2" Type="http://schemas.openxmlformats.org/officeDocument/2006/relationships/hyperlink" Target="https://www.mijnvclb.be/toolbox/sidebar_procesaanpak.php" TargetMode="External"/><Relationship Id="rId1" Type="http://schemas.openxmlformats.org/officeDocument/2006/relationships/slideLayout" Target="../slideLayouts/slideLayout2.xml"/><Relationship Id="rId4" Type="http://schemas.openxmlformats.org/officeDocument/2006/relationships/hyperlink" Target="https://www.mijnvclb.be/toolbox/sidebar_inleiding.php"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mijnvclb.be/toolbox/sidebar_samenwerken_fusie.php" TargetMode="External"/><Relationship Id="rId2" Type="http://schemas.openxmlformats.org/officeDocument/2006/relationships/hyperlink" Target="https://www.mijnvclb.be/toolbox/downloads/Personeel_VCLB%20(2018)_DEF.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mijnvclb.be/toolbox/sidebar_samenwerken_fusie.ph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mijnvclb.be/toolbox/sidebar_samenwerken_fusie.ph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mijnvclb.be/toolbox/sidebar_bib.php"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jnvclb.be/toolbox/result.php?key=11&amp;key2=tietvbb729ro7akk249s58rgh3" TargetMode="External"/><Relationship Id="rId7" Type="http://schemas.openxmlformats.org/officeDocument/2006/relationships/hyperlink" Target="https://www.mijnvclb.be/toolbox/content_opvolging.php" TargetMode="External"/><Relationship Id="rId2" Type="http://schemas.openxmlformats.org/officeDocument/2006/relationships/hyperlink" Target="https://www.mijnvclb.be/toolbox/content_analyse.php" TargetMode="External"/><Relationship Id="rId1" Type="http://schemas.openxmlformats.org/officeDocument/2006/relationships/slideLayout" Target="../slideLayouts/slideLayout2.xml"/><Relationship Id="rId6" Type="http://schemas.openxmlformats.org/officeDocument/2006/relationships/hyperlink" Target="https://www.mijnvclb.be/toolbox/content_aanpak.php" TargetMode="External"/><Relationship Id="rId5" Type="http://schemas.openxmlformats.org/officeDocument/2006/relationships/hyperlink" Target="https://www.mijnvclb.be/toolbox/content_ontwerpeisen.php" TargetMode="External"/><Relationship Id="rId4" Type="http://schemas.openxmlformats.org/officeDocument/2006/relationships/hyperlink" Target="https://www.mijnvclb.be/toolbox/content_prioriteiten.php"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ijnvclb.be/toolbox/downloads/CAJO-dossier_bestuurlijke%20optimalisatie_VCLB%20(20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492896"/>
            <a:ext cx="7772400" cy="1102519"/>
          </a:xfrm>
        </p:spPr>
        <p:txBody>
          <a:bodyPr/>
          <a:lstStyle/>
          <a:p>
            <a:pPr>
              <a:lnSpc>
                <a:spcPct val="100000"/>
              </a:lnSpc>
            </a:pPr>
            <a:r>
              <a:rPr lang="nl-BE" sz="4400" dirty="0" err="1" smtClean="0"/>
              <a:t>WAARDEvol</a:t>
            </a:r>
            <a:r>
              <a:rPr lang="nl-BE" sz="4400" dirty="0" smtClean="0"/>
              <a:t> besturen</a:t>
            </a:r>
            <a:br>
              <a:rPr lang="nl-BE" sz="4400" dirty="0" smtClean="0"/>
            </a:br>
            <a:r>
              <a:rPr lang="nl-BE" sz="4400" dirty="0" smtClean="0"/>
              <a:t/>
            </a:r>
            <a:br>
              <a:rPr lang="nl-BE" sz="4400" dirty="0" smtClean="0"/>
            </a:br>
            <a:r>
              <a:rPr lang="nl-BE" sz="2800" dirty="0" smtClean="0"/>
              <a:t>Ondersteuning </a:t>
            </a:r>
            <a:r>
              <a:rPr lang="nl-BE" sz="2800" dirty="0" smtClean="0"/>
              <a:t>voor </a:t>
            </a:r>
            <a:r>
              <a:rPr lang="nl-BE" sz="2800" dirty="0" smtClean="0"/>
              <a:t>besturen en directies bij hun gesprekken over bestuurlijke samenwerking of fusie </a:t>
            </a:r>
            <a:r>
              <a:rPr lang="nl-BE" sz="4400" dirty="0"/>
              <a:t/>
            </a:r>
            <a:br>
              <a:rPr lang="nl-BE" sz="4400" dirty="0"/>
            </a:br>
            <a:endParaRPr lang="nl-BE" sz="4400" dirty="0"/>
          </a:p>
        </p:txBody>
      </p:sp>
    </p:spTree>
    <p:extLst>
      <p:ext uri="{BB962C8B-B14F-4D97-AF65-F5344CB8AC3E}">
        <p14:creationId xmlns:p14="http://schemas.microsoft.com/office/powerpoint/2010/main" val="998618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smtClean="0"/>
              <a:t>Waarom? </a:t>
            </a:r>
            <a:r>
              <a:rPr lang="nl-BE" dirty="0" smtClean="0">
                <a:solidFill>
                  <a:srgbClr val="67B21B"/>
                </a:solidFill>
              </a:rPr>
              <a:t>Doelstelling fusie</a:t>
            </a:r>
            <a:endParaRPr lang="en-US" dirty="0">
              <a:solidFill>
                <a:srgbClr val="67B21B"/>
              </a:solidFill>
            </a:endParaRPr>
          </a:p>
        </p:txBody>
      </p:sp>
      <p:sp>
        <p:nvSpPr>
          <p:cNvPr id="3" name="Tijdelijke aanduiding voor inhoud 2"/>
          <p:cNvSpPr>
            <a:spLocks noGrp="1"/>
          </p:cNvSpPr>
          <p:nvPr>
            <p:ph idx="1"/>
          </p:nvPr>
        </p:nvSpPr>
        <p:spPr/>
        <p:txBody>
          <a:bodyPr/>
          <a:lstStyle/>
          <a:p>
            <a:pPr>
              <a:buFont typeface="Wingdings" panose="05000000000000000000" pitchFamily="2" charset="2"/>
              <a:buChar char="ü"/>
            </a:pPr>
            <a:r>
              <a:rPr lang="en-US" sz="2400" dirty="0" smtClean="0"/>
              <a:t>Meer </a:t>
            </a:r>
            <a:r>
              <a:rPr lang="en-US" sz="2400" dirty="0" err="1" smtClean="0"/>
              <a:t>efficiëntie</a:t>
            </a:r>
            <a:endParaRPr lang="en-US" sz="2400" dirty="0"/>
          </a:p>
          <a:p>
            <a:pPr lvl="1">
              <a:buFont typeface="Wingdings" panose="05000000000000000000" pitchFamily="2" charset="2"/>
              <a:buChar char="ü"/>
            </a:pPr>
            <a:r>
              <a:rPr lang="nl-BE" sz="2000" dirty="0" smtClean="0"/>
              <a:t>Door </a:t>
            </a:r>
            <a:r>
              <a:rPr lang="nl-BE" sz="2000" dirty="0" err="1" smtClean="0"/>
              <a:t>cluseren</a:t>
            </a:r>
            <a:r>
              <a:rPr lang="nl-BE" sz="2000" dirty="0" smtClean="0"/>
              <a:t> van (primaire </a:t>
            </a:r>
            <a:r>
              <a:rPr lang="nl-BE" sz="2000" dirty="0"/>
              <a:t>en secundaire) taken en </a:t>
            </a:r>
            <a:r>
              <a:rPr lang="nl-BE" sz="2000" dirty="0" smtClean="0"/>
              <a:t>specialisaties. </a:t>
            </a:r>
          </a:p>
          <a:p>
            <a:pPr>
              <a:buFont typeface="Wingdings" panose="05000000000000000000" pitchFamily="2" charset="2"/>
              <a:buChar char="ü"/>
            </a:pPr>
            <a:r>
              <a:rPr lang="en-US" sz="2400" dirty="0" smtClean="0"/>
              <a:t>Meer </a:t>
            </a:r>
            <a:r>
              <a:rPr lang="en-US" sz="2400" dirty="0"/>
              <a:t>gelijkgerichtheid </a:t>
            </a:r>
          </a:p>
          <a:p>
            <a:pPr lvl="1">
              <a:buFont typeface="Wingdings" panose="05000000000000000000" pitchFamily="2" charset="2"/>
              <a:buChar char="ü"/>
            </a:pPr>
            <a:r>
              <a:rPr lang="nl-BE" sz="2000" dirty="0" smtClean="0"/>
              <a:t>Door de </a:t>
            </a:r>
            <a:r>
              <a:rPr lang="nl-BE" sz="2000" dirty="0"/>
              <a:t>neuzen in dezelfde richting te doen </a:t>
            </a:r>
            <a:r>
              <a:rPr lang="nl-BE" sz="2000" dirty="0" smtClean="0"/>
              <a:t>wijzen. </a:t>
            </a:r>
          </a:p>
          <a:p>
            <a:pPr lvl="1">
              <a:buFont typeface="Wingdings" panose="05000000000000000000" pitchFamily="2" charset="2"/>
              <a:buChar char="ü"/>
            </a:pPr>
            <a:r>
              <a:rPr lang="nl-BE" sz="2000" dirty="0" smtClean="0"/>
              <a:t>Schaalvergroting </a:t>
            </a:r>
            <a:r>
              <a:rPr lang="nl-BE" sz="2000" dirty="0"/>
              <a:t>zal </a:t>
            </a:r>
            <a:r>
              <a:rPr lang="nl-BE" sz="2000" dirty="0" smtClean="0"/>
              <a:t>gelijkgerichtheid kunnen </a:t>
            </a:r>
            <a:r>
              <a:rPr lang="nl-BE" sz="2000" dirty="0"/>
              <a:t>faciliteren doordat het de geijkte kanalen creëert om te komen </a:t>
            </a:r>
            <a:r>
              <a:rPr lang="nl-BE" sz="2000" dirty="0" smtClean="0"/>
              <a:t>tot eenzelfde </a:t>
            </a:r>
            <a:r>
              <a:rPr lang="nl-BE" sz="2000" dirty="0"/>
              <a:t>visie. </a:t>
            </a:r>
            <a:endParaRPr lang="nl-BE" sz="2000" dirty="0" smtClean="0"/>
          </a:p>
          <a:p>
            <a:pPr>
              <a:buFont typeface="Wingdings" panose="05000000000000000000" pitchFamily="2" charset="2"/>
              <a:buChar char="ü"/>
            </a:pPr>
            <a:r>
              <a:rPr lang="en-US" sz="2400" dirty="0" err="1" smtClean="0"/>
              <a:t>Sterkere</a:t>
            </a:r>
            <a:r>
              <a:rPr lang="en-US" sz="2400" dirty="0" smtClean="0"/>
              <a:t> </a:t>
            </a:r>
            <a:r>
              <a:rPr lang="en-US" sz="2400" dirty="0" err="1"/>
              <a:t>organisatie</a:t>
            </a:r>
            <a:r>
              <a:rPr lang="en-US" sz="2400" dirty="0"/>
              <a:t> </a:t>
            </a:r>
          </a:p>
          <a:p>
            <a:pPr lvl="1">
              <a:buFont typeface="Wingdings" panose="05000000000000000000" pitchFamily="2" charset="2"/>
              <a:buChar char="ü"/>
            </a:pPr>
            <a:r>
              <a:rPr lang="nl-BE" sz="2000" dirty="0" smtClean="0"/>
              <a:t>Een </a:t>
            </a:r>
            <a:r>
              <a:rPr lang="nl-BE" sz="2000" dirty="0"/>
              <a:t>organisatie die groter (georganiseerd) is, zal - zowel op bestuurlijk als op inhoudelijk vlak - meer kunnen wegen op de verschillende andere actoren in het veld (die vaak zelf groter georganiseerd zijn of evolueren naar grotere organisatievormen). </a:t>
            </a:r>
            <a:endParaRPr lang="en-US" sz="20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10</a:t>
            </a:fld>
            <a:endParaRPr lang="nl-NL" altLang="nl-BE" dirty="0"/>
          </a:p>
        </p:txBody>
      </p:sp>
    </p:spTree>
    <p:extLst>
      <p:ext uri="{BB962C8B-B14F-4D97-AF65-F5344CB8AC3E}">
        <p14:creationId xmlns:p14="http://schemas.microsoft.com/office/powerpoint/2010/main" val="138768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Aandachtspunten</a:t>
            </a:r>
            <a:endParaRPr lang="en-US" dirty="0">
              <a:solidFill>
                <a:srgbClr val="67B21B"/>
              </a:solidFill>
            </a:endParaRPr>
          </a:p>
        </p:txBody>
      </p:sp>
      <p:sp>
        <p:nvSpPr>
          <p:cNvPr id="3" name="Tijdelijke aanduiding voor inhoud 2"/>
          <p:cNvSpPr>
            <a:spLocks noGrp="1"/>
          </p:cNvSpPr>
          <p:nvPr>
            <p:ph idx="1"/>
          </p:nvPr>
        </p:nvSpPr>
        <p:spPr/>
        <p:txBody>
          <a:bodyPr/>
          <a:lstStyle/>
          <a:p>
            <a:r>
              <a:rPr lang="nl-BE" sz="2400" dirty="0" smtClean="0"/>
              <a:t>Laat </a:t>
            </a:r>
            <a:r>
              <a:rPr lang="nl-BE" sz="2400" dirty="0"/>
              <a:t>een schaalvergroting organisch-cultureel groeien </a:t>
            </a:r>
            <a:endParaRPr lang="nl-BE" sz="2400" dirty="0" smtClean="0"/>
          </a:p>
          <a:p>
            <a:pPr lvl="1"/>
            <a:r>
              <a:rPr lang="nl-BE" sz="2000" dirty="0" smtClean="0"/>
              <a:t>Laat de </a:t>
            </a:r>
            <a:r>
              <a:rPr lang="nl-BE" sz="2000" dirty="0"/>
              <a:t>schaalvergroting organisch-cultureel </a:t>
            </a:r>
            <a:r>
              <a:rPr lang="nl-BE" sz="2000" dirty="0" smtClean="0"/>
              <a:t>groeien, geënt </a:t>
            </a:r>
            <a:r>
              <a:rPr lang="nl-BE" sz="2000" dirty="0"/>
              <a:t>op lokale kenmerken, gedeelde waarden, informele communicatie, cultuur,….</a:t>
            </a:r>
          </a:p>
          <a:p>
            <a:pPr lvl="1"/>
            <a:r>
              <a:rPr lang="nl-BE" sz="2000" dirty="0"/>
              <a:t>K</a:t>
            </a:r>
            <a:r>
              <a:rPr lang="nl-BE" sz="2000" dirty="0" smtClean="0"/>
              <a:t>euze </a:t>
            </a:r>
            <a:r>
              <a:rPr lang="nl-BE" sz="2000" dirty="0"/>
              <a:t>wie de schaalvergroting zal uitbouwen zal hierbij belangrijk </a:t>
            </a:r>
            <a:r>
              <a:rPr lang="nl-BE" sz="2000" dirty="0" smtClean="0"/>
              <a:t>zijn.</a:t>
            </a:r>
            <a:endParaRPr lang="en-US" sz="2000" dirty="0" smtClean="0"/>
          </a:p>
          <a:p>
            <a:r>
              <a:rPr lang="en-US" sz="2400" dirty="0" err="1" smtClean="0"/>
              <a:t>Werk</a:t>
            </a:r>
            <a:r>
              <a:rPr lang="en-US" sz="2400" dirty="0" smtClean="0"/>
              <a:t> </a:t>
            </a:r>
            <a:r>
              <a:rPr lang="en-US" sz="2400" dirty="0" err="1"/>
              <a:t>naar</a:t>
            </a:r>
            <a:r>
              <a:rPr lang="en-US" sz="2400" dirty="0"/>
              <a:t> </a:t>
            </a:r>
            <a:r>
              <a:rPr lang="en-US" sz="2400" dirty="0" err="1"/>
              <a:t>een</a:t>
            </a:r>
            <a:r>
              <a:rPr lang="en-US" sz="2400" dirty="0"/>
              <a:t> consensus </a:t>
            </a:r>
            <a:endParaRPr lang="en-US" sz="2400" dirty="0" smtClean="0"/>
          </a:p>
          <a:p>
            <a:pPr lvl="1"/>
            <a:r>
              <a:rPr lang="nl-BE" sz="2000" dirty="0" smtClean="0"/>
              <a:t>Bouw samen vertrouwen op </a:t>
            </a:r>
          </a:p>
          <a:p>
            <a:pPr lvl="1"/>
            <a:r>
              <a:rPr lang="nl-BE" sz="2000" dirty="0" smtClean="0"/>
              <a:t>Overleg met alle betrokken om een compromis te zoeken</a:t>
            </a:r>
            <a:endParaRPr lang="en-US" sz="2000" dirty="0"/>
          </a:p>
          <a:p>
            <a:r>
              <a:rPr lang="nl-BE" sz="2400" dirty="0"/>
              <a:t>Hou rekening </a:t>
            </a:r>
            <a:r>
              <a:rPr lang="nl-BE" sz="2400" dirty="0" smtClean="0"/>
              <a:t>met </a:t>
            </a:r>
            <a:r>
              <a:rPr lang="nl-BE" sz="2400" dirty="0"/>
              <a:t>lokale context en noden </a:t>
            </a:r>
            <a:r>
              <a:rPr lang="nl-BE" sz="2400" dirty="0" smtClean="0"/>
              <a:t>van </a:t>
            </a:r>
            <a:r>
              <a:rPr lang="nl-BE" sz="2400" dirty="0"/>
              <a:t>betrokken CLB's </a:t>
            </a:r>
            <a:endParaRPr lang="nl-BE" sz="2400" dirty="0" smtClean="0"/>
          </a:p>
          <a:p>
            <a:pPr lvl="1"/>
            <a:r>
              <a:rPr lang="nl-BE" sz="2000" dirty="0" smtClean="0"/>
              <a:t>Hou rekening met de </a:t>
            </a:r>
            <a:r>
              <a:rPr lang="nl-BE" sz="2000" dirty="0"/>
              <a:t>lokale situatie en noden (vb. </a:t>
            </a:r>
            <a:r>
              <a:rPr lang="nl-BE" sz="2000" i="1" dirty="0"/>
              <a:t>huidige VZW-structuur, aantal scholen, stedelijk versus landelijk gebied, fysieke afstand tussen betrokken CLB’s,…</a:t>
            </a:r>
            <a:r>
              <a:rPr lang="nl-BE" sz="2000" dirty="0"/>
              <a:t>) </a:t>
            </a:r>
            <a:endParaRPr lang="nl-BE" sz="2000" dirty="0" smtClean="0"/>
          </a:p>
          <a:p>
            <a:pPr lvl="1"/>
            <a:r>
              <a:rPr lang="nl-BE" sz="2000" dirty="0" smtClean="0"/>
              <a:t>Maak een </a:t>
            </a:r>
            <a:r>
              <a:rPr lang="nl-BE" sz="2000" dirty="0"/>
              <a:t>goede </a:t>
            </a:r>
            <a:r>
              <a:rPr lang="nl-BE" sz="2000" dirty="0" smtClean="0"/>
              <a:t>analyse van </a:t>
            </a:r>
            <a:r>
              <a:rPr lang="nl-BE" sz="2000" dirty="0"/>
              <a:t>de beginsituatie, met de noden, tekorten, ... van de lokale </a:t>
            </a:r>
            <a:r>
              <a:rPr lang="nl-BE" sz="2000" dirty="0" smtClean="0"/>
              <a:t>context bij de keuze van fusie.  </a:t>
            </a:r>
            <a:endParaRPr lang="en-US" sz="2000" dirty="0"/>
          </a:p>
          <a:p>
            <a:endParaRPr lang="nl-BE" dirty="0"/>
          </a:p>
          <a:p>
            <a:endParaRPr lang="nl-BE" dirty="0" smtClean="0"/>
          </a:p>
          <a:p>
            <a:pPr marL="0" indent="0">
              <a:buNone/>
            </a:pP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11</a:t>
            </a:fld>
            <a:endParaRPr lang="nl-NL" altLang="nl-BE" dirty="0"/>
          </a:p>
        </p:txBody>
      </p:sp>
    </p:spTree>
    <p:extLst>
      <p:ext uri="{BB962C8B-B14F-4D97-AF65-F5344CB8AC3E}">
        <p14:creationId xmlns:p14="http://schemas.microsoft.com/office/powerpoint/2010/main" val="1094446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Aandachtspunten</a:t>
            </a:r>
            <a:endParaRPr lang="en-US" dirty="0"/>
          </a:p>
        </p:txBody>
      </p:sp>
      <p:sp>
        <p:nvSpPr>
          <p:cNvPr id="3" name="Tijdelijke aanduiding voor inhoud 2"/>
          <p:cNvSpPr>
            <a:spLocks noGrp="1"/>
          </p:cNvSpPr>
          <p:nvPr>
            <p:ph idx="1"/>
          </p:nvPr>
        </p:nvSpPr>
        <p:spPr/>
        <p:txBody>
          <a:bodyPr/>
          <a:lstStyle/>
          <a:p>
            <a:r>
              <a:rPr lang="en-US" sz="2400" dirty="0" err="1"/>
              <a:t>Laat</a:t>
            </a:r>
            <a:r>
              <a:rPr lang="en-US" sz="2400" dirty="0"/>
              <a:t> </a:t>
            </a:r>
            <a:r>
              <a:rPr lang="en-US" sz="2400" dirty="0" err="1"/>
              <a:t>differentiatie</a:t>
            </a:r>
            <a:r>
              <a:rPr lang="en-US" sz="2400" dirty="0"/>
              <a:t> toe </a:t>
            </a:r>
            <a:endParaRPr lang="en-US" sz="2400" dirty="0" smtClean="0"/>
          </a:p>
          <a:p>
            <a:pPr lvl="1"/>
            <a:r>
              <a:rPr lang="nl-BE" sz="2000" dirty="0"/>
              <a:t>Binnen een schaalvergroting maatregelen trachten te nemen die voor alle betrokken CLB's gelijk zijn, is niet opportuun. De context is daarvoor vaak te verschillend. We pleiten dan ook voor het inbouwen van voldoende differentiatie in de principeovereenkomsten. </a:t>
            </a:r>
            <a:endParaRPr lang="nl-BE" sz="2000" dirty="0" smtClean="0"/>
          </a:p>
          <a:p>
            <a:r>
              <a:rPr lang="nl-BE" sz="2400" dirty="0" smtClean="0"/>
              <a:t>Laat </a:t>
            </a:r>
            <a:r>
              <a:rPr lang="nl-BE" sz="2400" dirty="0"/>
              <a:t>ruimte voor </a:t>
            </a:r>
            <a:r>
              <a:rPr lang="nl-BE" sz="2400" dirty="0" err="1"/>
              <a:t>good</a:t>
            </a:r>
            <a:r>
              <a:rPr lang="nl-BE" sz="2400" dirty="0"/>
              <a:t> </a:t>
            </a:r>
            <a:r>
              <a:rPr lang="nl-BE" sz="2400" dirty="0" err="1" smtClean="0"/>
              <a:t>practices</a:t>
            </a:r>
            <a:endParaRPr lang="nl-BE" sz="2400" dirty="0" smtClean="0"/>
          </a:p>
          <a:p>
            <a:pPr lvl="1"/>
            <a:r>
              <a:rPr lang="nl-BE" sz="2000" dirty="0" smtClean="0"/>
              <a:t>Vermijd formalisme. Zoek naar </a:t>
            </a:r>
            <a:r>
              <a:rPr lang="nl-BE" sz="2000" dirty="0" err="1" smtClean="0"/>
              <a:t>good</a:t>
            </a:r>
            <a:r>
              <a:rPr lang="nl-BE" sz="2000" dirty="0" smtClean="0"/>
              <a:t> </a:t>
            </a:r>
            <a:r>
              <a:rPr lang="nl-BE" sz="2000" dirty="0" err="1"/>
              <a:t>practices</a:t>
            </a:r>
            <a:r>
              <a:rPr lang="nl-BE" sz="2000" dirty="0"/>
              <a:t> die zich gaandeweg zullen ontwikkelen. </a:t>
            </a:r>
            <a:endParaRPr lang="nl-BE" sz="2000" dirty="0" smtClean="0"/>
          </a:p>
          <a:p>
            <a:pPr lvl="1"/>
            <a:r>
              <a:rPr lang="nl-BE" sz="2000" dirty="0" smtClean="0"/>
              <a:t>Stel basisregels </a:t>
            </a:r>
            <a:r>
              <a:rPr lang="nl-BE" sz="2000" dirty="0"/>
              <a:t>voorop, maar laat nog ruimte voor verdere uitwerking door de 'basis'. </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12</a:t>
            </a:fld>
            <a:endParaRPr lang="nl-NL" altLang="nl-BE" dirty="0"/>
          </a:p>
        </p:txBody>
      </p:sp>
    </p:spTree>
    <p:extLst>
      <p:ext uri="{BB962C8B-B14F-4D97-AF65-F5344CB8AC3E}">
        <p14:creationId xmlns:p14="http://schemas.microsoft.com/office/powerpoint/2010/main" val="1268788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Aandachtspunten</a:t>
            </a:r>
            <a:endParaRPr lang="en-US" dirty="0"/>
          </a:p>
        </p:txBody>
      </p:sp>
      <p:sp>
        <p:nvSpPr>
          <p:cNvPr id="3" name="Tijdelijke aanduiding voor inhoud 2"/>
          <p:cNvSpPr>
            <a:spLocks noGrp="1"/>
          </p:cNvSpPr>
          <p:nvPr>
            <p:ph idx="1"/>
          </p:nvPr>
        </p:nvSpPr>
        <p:spPr/>
        <p:txBody>
          <a:bodyPr/>
          <a:lstStyle/>
          <a:p>
            <a:r>
              <a:rPr lang="nl-BE" sz="2400" dirty="0"/>
              <a:t>Investeer in communicatie tussen de 'onderdelen' binnen de </a:t>
            </a:r>
            <a:r>
              <a:rPr lang="nl-BE" sz="2400" dirty="0" smtClean="0"/>
              <a:t>schaalvergroting</a:t>
            </a:r>
          </a:p>
          <a:p>
            <a:pPr lvl="1"/>
            <a:r>
              <a:rPr lang="nl-BE" sz="2000" dirty="0" smtClean="0"/>
              <a:t>Hou de </a:t>
            </a:r>
            <a:r>
              <a:rPr lang="nl-BE" sz="2000" dirty="0"/>
              <a:t>communicatie (over de schaalvergroting, maar ook nadien) zo persoonlijk </a:t>
            </a:r>
            <a:r>
              <a:rPr lang="nl-BE" sz="2000" dirty="0" smtClean="0"/>
              <a:t>mogelijk, </a:t>
            </a:r>
            <a:r>
              <a:rPr lang="nl-BE" sz="2000" dirty="0"/>
              <a:t>frequent en nabij de medewerkers. </a:t>
            </a:r>
            <a:endParaRPr lang="nl-BE" sz="2000" dirty="0" smtClean="0"/>
          </a:p>
          <a:p>
            <a:pPr lvl="1"/>
            <a:r>
              <a:rPr lang="nl-BE" sz="2000" dirty="0" smtClean="0"/>
              <a:t>Hou de communicatie eenduidig (</a:t>
            </a:r>
            <a:r>
              <a:rPr lang="nl-BE" sz="2000" i="1" dirty="0" smtClean="0"/>
              <a:t>vb</a:t>
            </a:r>
            <a:r>
              <a:rPr lang="nl-BE" sz="2000" i="1" dirty="0"/>
              <a:t>. intern </a:t>
            </a:r>
            <a:r>
              <a:rPr lang="nl-BE" sz="2000" i="1" dirty="0" smtClean="0"/>
              <a:t>kan </a:t>
            </a:r>
            <a:r>
              <a:rPr lang="nl-BE" sz="2000" i="1" dirty="0"/>
              <a:t>discussie zijn </a:t>
            </a:r>
            <a:r>
              <a:rPr lang="nl-BE" sz="2000" i="1" dirty="0" smtClean="0"/>
              <a:t>tussen directies, </a:t>
            </a:r>
            <a:r>
              <a:rPr lang="nl-BE" sz="2000" i="1" dirty="0"/>
              <a:t>maar naar buiten toe moet er één standpunt verspreid worden</a:t>
            </a:r>
            <a:r>
              <a:rPr lang="nl-BE" sz="2000" dirty="0"/>
              <a:t>). </a:t>
            </a:r>
            <a:endParaRPr lang="nl-BE" sz="2000" dirty="0" smtClean="0"/>
          </a:p>
          <a:p>
            <a:pPr lvl="1"/>
            <a:r>
              <a:rPr lang="nl-BE" sz="2000" dirty="0" smtClean="0"/>
              <a:t>Daarnaast </a:t>
            </a:r>
            <a:r>
              <a:rPr lang="nl-BE" sz="2000" dirty="0"/>
              <a:t>is er goed gedeeld leiderschap nodig om de grotere structuur optimaal vorm te geven (vb. </a:t>
            </a:r>
            <a:r>
              <a:rPr lang="nl-BE" sz="2000" i="1" dirty="0"/>
              <a:t>sterke samenwerking tussen de directies, goede en consequente ondersteuning van </a:t>
            </a:r>
            <a:r>
              <a:rPr lang="nl-BE" sz="2000" i="1" dirty="0" err="1"/>
              <a:t>CLB'ers</a:t>
            </a:r>
            <a:r>
              <a:rPr lang="nl-BE" sz="2000" i="1" dirty="0"/>
              <a:t>, directe communicatie</a:t>
            </a:r>
            <a:r>
              <a:rPr lang="nl-BE" sz="2000" i="1" dirty="0" smtClean="0"/>
              <a:t>,…).</a:t>
            </a:r>
          </a:p>
          <a:p>
            <a:r>
              <a:rPr lang="nl-BE" sz="2400" dirty="0" smtClean="0"/>
              <a:t>Investeer </a:t>
            </a:r>
            <a:r>
              <a:rPr lang="nl-BE" sz="2400" dirty="0"/>
              <a:t>in het uitbouwen van één visie, één identiteit</a:t>
            </a:r>
            <a:endParaRPr lang="en-US" sz="2400" dirty="0"/>
          </a:p>
          <a:p>
            <a:pPr lvl="1"/>
            <a:r>
              <a:rPr lang="nl-BE" sz="2000" dirty="0" smtClean="0"/>
              <a:t>Investeer in het </a:t>
            </a:r>
            <a:r>
              <a:rPr lang="nl-BE" sz="2000" dirty="0"/>
              <a:t>uitbouwen van </a:t>
            </a:r>
            <a:r>
              <a:rPr lang="nl-BE" sz="2000" dirty="0" smtClean="0"/>
              <a:t>de </a:t>
            </a:r>
            <a:r>
              <a:rPr lang="nl-BE" sz="2000" dirty="0"/>
              <a:t>gezamenlijke visie </a:t>
            </a:r>
            <a:endParaRPr lang="nl-BE" sz="2000" dirty="0" smtClean="0"/>
          </a:p>
          <a:p>
            <a:pPr lvl="1"/>
            <a:r>
              <a:rPr lang="nl-BE" sz="2000" dirty="0" smtClean="0"/>
              <a:t>Werk actief aan </a:t>
            </a:r>
            <a:r>
              <a:rPr lang="nl-BE" sz="2000" dirty="0"/>
              <a:t>de gelijkgerichte werking en identiteit. </a:t>
            </a:r>
            <a:endParaRPr lang="nl-BE" sz="2000" dirty="0" smtClean="0"/>
          </a:p>
          <a:p>
            <a:pPr lvl="1"/>
            <a:r>
              <a:rPr lang="nl-BE" sz="2000" dirty="0" smtClean="0"/>
              <a:t>Concrete </a:t>
            </a:r>
            <a:r>
              <a:rPr lang="nl-BE" sz="2000" dirty="0"/>
              <a:t>opvolging, evaluatie en bijsturing van de gezamenlijke visie en identiteit en de concrete toepassing in de praktijk is een vereiste. </a:t>
            </a:r>
            <a:endParaRPr lang="en-US" sz="20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13</a:t>
            </a:fld>
            <a:endParaRPr lang="nl-NL" altLang="nl-BE" dirty="0"/>
          </a:p>
        </p:txBody>
      </p:sp>
    </p:spTree>
    <p:extLst>
      <p:ext uri="{BB962C8B-B14F-4D97-AF65-F5344CB8AC3E}">
        <p14:creationId xmlns:p14="http://schemas.microsoft.com/office/powerpoint/2010/main" val="2672299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Voordelen</a:t>
            </a:r>
            <a:endParaRPr lang="en-US" dirty="0"/>
          </a:p>
        </p:txBody>
      </p:sp>
      <p:sp>
        <p:nvSpPr>
          <p:cNvPr id="3" name="Tijdelijke aanduiding voor inhoud 2"/>
          <p:cNvSpPr>
            <a:spLocks noGrp="1"/>
          </p:cNvSpPr>
          <p:nvPr>
            <p:ph idx="1"/>
          </p:nvPr>
        </p:nvSpPr>
        <p:spPr/>
        <p:txBody>
          <a:bodyPr/>
          <a:lstStyle/>
          <a:p>
            <a:r>
              <a:rPr lang="nl-BE" dirty="0" smtClean="0"/>
              <a:t>Voordelen</a:t>
            </a:r>
          </a:p>
          <a:p>
            <a:pPr lvl="1"/>
            <a:r>
              <a:rPr lang="nl-BE" sz="2400" dirty="0" smtClean="0"/>
              <a:t>Primaire processen</a:t>
            </a:r>
          </a:p>
          <a:p>
            <a:pPr lvl="2"/>
            <a:r>
              <a:rPr lang="nl-BE" sz="2000" dirty="0"/>
              <a:t>Eén visie – één </a:t>
            </a:r>
            <a:r>
              <a:rPr lang="nl-BE" sz="2000" dirty="0" smtClean="0"/>
              <a:t>identiteit</a:t>
            </a:r>
          </a:p>
          <a:p>
            <a:pPr lvl="2"/>
            <a:r>
              <a:rPr lang="nl-BE" sz="2000" dirty="0" smtClean="0"/>
              <a:t>Bundelen expertise</a:t>
            </a:r>
          </a:p>
          <a:p>
            <a:pPr lvl="2"/>
            <a:r>
              <a:rPr lang="nl-BE" sz="2000" dirty="0" smtClean="0"/>
              <a:t>Betere efficiëntie</a:t>
            </a:r>
          </a:p>
          <a:p>
            <a:pPr lvl="2"/>
            <a:endParaRPr lang="en-US" sz="10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14</a:t>
            </a:fld>
            <a:endParaRPr lang="nl-NL" altLang="nl-BE" dirty="0"/>
          </a:p>
        </p:txBody>
      </p:sp>
    </p:spTree>
    <p:extLst>
      <p:ext uri="{BB962C8B-B14F-4D97-AF65-F5344CB8AC3E}">
        <p14:creationId xmlns:p14="http://schemas.microsoft.com/office/powerpoint/2010/main" val="1854013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Voordelen</a:t>
            </a:r>
            <a:endParaRPr lang="en-US" dirty="0"/>
          </a:p>
        </p:txBody>
      </p:sp>
      <p:sp>
        <p:nvSpPr>
          <p:cNvPr id="3" name="Tijdelijke aanduiding voor inhoud 2"/>
          <p:cNvSpPr>
            <a:spLocks noGrp="1"/>
          </p:cNvSpPr>
          <p:nvPr>
            <p:ph idx="1"/>
          </p:nvPr>
        </p:nvSpPr>
        <p:spPr/>
        <p:txBody>
          <a:bodyPr/>
          <a:lstStyle/>
          <a:p>
            <a:r>
              <a:rPr lang="nl-BE" dirty="0" smtClean="0"/>
              <a:t>Voordelen</a:t>
            </a:r>
          </a:p>
          <a:p>
            <a:pPr lvl="1"/>
            <a:r>
              <a:rPr lang="nl-BE" sz="2400" dirty="0" smtClean="0"/>
              <a:t>Secundaire </a:t>
            </a:r>
            <a:r>
              <a:rPr lang="nl-BE" sz="2400" dirty="0"/>
              <a:t>processen</a:t>
            </a:r>
          </a:p>
          <a:p>
            <a:pPr lvl="2"/>
            <a:r>
              <a:rPr lang="nl-BE" sz="2000" dirty="0"/>
              <a:t>Eén visie – één identiteit</a:t>
            </a:r>
          </a:p>
          <a:p>
            <a:pPr lvl="2"/>
            <a:r>
              <a:rPr lang="nl-BE" sz="2000" dirty="0"/>
              <a:t>Meer expertise</a:t>
            </a:r>
          </a:p>
          <a:p>
            <a:pPr lvl="2"/>
            <a:r>
              <a:rPr lang="nl-BE" sz="2000" dirty="0"/>
              <a:t>Betere efficiëntie </a:t>
            </a:r>
          </a:p>
          <a:p>
            <a:pPr lvl="2"/>
            <a:r>
              <a:rPr lang="nl-BE" sz="2000" dirty="0"/>
              <a:t>Middenkader creëren</a:t>
            </a:r>
          </a:p>
          <a:p>
            <a:pPr lvl="2"/>
            <a:r>
              <a:rPr lang="nl-BE" sz="2000" dirty="0"/>
              <a:t>Minder bestuurders</a:t>
            </a:r>
          </a:p>
          <a:p>
            <a:pPr lvl="2"/>
            <a:r>
              <a:rPr lang="nl-BE" sz="2000" dirty="0"/>
              <a:t>Professionaliseren bestuurders</a:t>
            </a:r>
          </a:p>
          <a:p>
            <a:pPr lvl="2"/>
            <a:r>
              <a:rPr lang="nl-BE" sz="2000" dirty="0"/>
              <a:t>Concurrentiepositie tussen </a:t>
            </a:r>
            <a:r>
              <a:rPr lang="nl-BE" sz="2000" dirty="0" smtClean="0"/>
              <a:t>CLB’s </a:t>
            </a:r>
            <a:r>
              <a:rPr lang="nl-BE" sz="2000" dirty="0"/>
              <a:t>daalt</a:t>
            </a:r>
          </a:p>
          <a:p>
            <a:pPr lvl="2"/>
            <a:r>
              <a:rPr lang="nl-BE" sz="2000" dirty="0"/>
              <a:t>Strategisch meer gewicht</a:t>
            </a:r>
          </a:p>
          <a:p>
            <a:pPr lvl="2"/>
            <a:r>
              <a:rPr lang="nl-BE" sz="2000" dirty="0"/>
              <a:t>Directeurs vinden steun bij elkaar</a:t>
            </a:r>
          </a:p>
          <a:p>
            <a:pPr lvl="2"/>
            <a:r>
              <a:rPr lang="nl-BE" sz="2000" dirty="0"/>
              <a:t>Personeelsleden bouwen rechten op binnen bestuur</a:t>
            </a:r>
          </a:p>
          <a:p>
            <a:pPr lvl="2"/>
            <a:endParaRPr lang="nl-BE" sz="1800" dirty="0" smtClean="0"/>
          </a:p>
          <a:p>
            <a:pPr lvl="2"/>
            <a:endParaRPr lang="en-US" sz="10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15</a:t>
            </a:fld>
            <a:endParaRPr lang="nl-NL" altLang="nl-BE" dirty="0"/>
          </a:p>
        </p:txBody>
      </p:sp>
    </p:spTree>
    <p:extLst>
      <p:ext uri="{BB962C8B-B14F-4D97-AF65-F5344CB8AC3E}">
        <p14:creationId xmlns:p14="http://schemas.microsoft.com/office/powerpoint/2010/main" val="150422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buFont typeface="+mj-lt"/>
              <a:buAutoNum type="arabicPeriod"/>
            </a:pPr>
            <a:r>
              <a:rPr lang="nl-BE" dirty="0"/>
              <a:t>Waarom? </a:t>
            </a:r>
            <a:r>
              <a:rPr lang="nl-BE" dirty="0" smtClean="0">
                <a:solidFill>
                  <a:srgbClr val="67B21B"/>
                </a:solidFill>
              </a:rPr>
              <a:t>Valkuilen</a:t>
            </a:r>
            <a:endParaRPr lang="en-US" dirty="0"/>
          </a:p>
        </p:txBody>
      </p:sp>
      <p:sp>
        <p:nvSpPr>
          <p:cNvPr id="3" name="Tijdelijke aanduiding voor inhoud 2"/>
          <p:cNvSpPr>
            <a:spLocks noGrp="1"/>
          </p:cNvSpPr>
          <p:nvPr>
            <p:ph idx="1"/>
          </p:nvPr>
        </p:nvSpPr>
        <p:spPr/>
        <p:txBody>
          <a:bodyPr/>
          <a:lstStyle/>
          <a:p>
            <a:r>
              <a:rPr lang="nl-BE" dirty="0" smtClean="0"/>
              <a:t>Valkuilen</a:t>
            </a:r>
            <a:endParaRPr lang="nl-BE" dirty="0" smtClean="0"/>
          </a:p>
          <a:p>
            <a:pPr lvl="1"/>
            <a:r>
              <a:rPr lang="nl-BE" sz="2400" dirty="0" smtClean="0"/>
              <a:t>Primaire processen</a:t>
            </a:r>
          </a:p>
          <a:p>
            <a:pPr lvl="2"/>
            <a:r>
              <a:rPr lang="nl-BE" sz="2000" dirty="0" smtClean="0"/>
              <a:t>Te weinig directe communicatie </a:t>
            </a:r>
          </a:p>
          <a:p>
            <a:pPr lvl="2"/>
            <a:r>
              <a:rPr lang="nl-BE" sz="2000" dirty="0" smtClean="0"/>
              <a:t>Te weinig voeling met lokale gemeenschap</a:t>
            </a:r>
          </a:p>
          <a:p>
            <a:pPr lvl="2"/>
            <a:r>
              <a:rPr lang="nl-BE" sz="2000" dirty="0" smtClean="0"/>
              <a:t>Verlies van verantwoordelijkheden door grote structuren</a:t>
            </a:r>
          </a:p>
          <a:p>
            <a:pPr lvl="1"/>
            <a:r>
              <a:rPr lang="nl-BE" sz="2400" dirty="0" smtClean="0"/>
              <a:t>Secundaire processen</a:t>
            </a:r>
          </a:p>
          <a:p>
            <a:pPr lvl="2"/>
            <a:r>
              <a:rPr lang="nl-BE" sz="2000" dirty="0" smtClean="0"/>
              <a:t>Bureaucratisering</a:t>
            </a:r>
            <a:endParaRPr lang="en-US" sz="2000" dirty="0"/>
          </a:p>
          <a:p>
            <a:pPr lvl="2"/>
            <a:r>
              <a:rPr lang="nl-BE" sz="2000" dirty="0" smtClean="0"/>
              <a:t>Bestuurbaarheid</a:t>
            </a:r>
          </a:p>
          <a:p>
            <a:pPr lvl="2"/>
            <a:r>
              <a:rPr lang="nl-BE" sz="2000" dirty="0" smtClean="0"/>
              <a:t>Complexer personeelsbeleid en – administratie</a:t>
            </a:r>
          </a:p>
          <a:p>
            <a:pPr lvl="2"/>
            <a:r>
              <a:rPr lang="nl-BE" sz="2000" dirty="0" smtClean="0"/>
              <a:t>Verdeling van opdrachten tussen centra</a:t>
            </a:r>
          </a:p>
          <a:p>
            <a:pPr lvl="2"/>
            <a:r>
              <a:rPr lang="nl-BE" sz="2000" dirty="0" smtClean="0"/>
              <a:t>Verdeling van omkadering en werkingsbudget</a:t>
            </a:r>
          </a:p>
          <a:p>
            <a:pPr lvl="2"/>
            <a:endParaRPr lang="nl-BE" sz="1400" dirty="0" smtClean="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16</a:t>
            </a:fld>
            <a:endParaRPr lang="nl-NL" altLang="nl-BE" dirty="0"/>
          </a:p>
        </p:txBody>
      </p:sp>
    </p:spTree>
    <p:extLst>
      <p:ext uri="{BB962C8B-B14F-4D97-AF65-F5344CB8AC3E}">
        <p14:creationId xmlns:p14="http://schemas.microsoft.com/office/powerpoint/2010/main" val="3867586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2"/>
            </a:pPr>
            <a:r>
              <a:rPr lang="nl-BE" dirty="0" smtClean="0"/>
              <a:t>Vormen van samenwerken</a:t>
            </a:r>
            <a:endParaRPr lang="en-US" dirty="0"/>
          </a:p>
        </p:txBody>
      </p:sp>
      <p:sp>
        <p:nvSpPr>
          <p:cNvPr id="3" name="Tijdelijke aanduiding voor inhoud 2"/>
          <p:cNvSpPr>
            <a:spLocks noGrp="1"/>
          </p:cNvSpPr>
          <p:nvPr>
            <p:ph idx="1"/>
          </p:nvPr>
        </p:nvSpPr>
        <p:spPr/>
        <p:txBody>
          <a:bodyPr/>
          <a:lstStyle/>
          <a:p>
            <a:pPr marL="342882" lvl="1" indent="0">
              <a:buNone/>
            </a:pPr>
            <a:endParaRPr lang="nl-BE" dirty="0"/>
          </a:p>
          <a:p>
            <a:pPr marL="857232" lvl="1" indent="-514350">
              <a:buFont typeface="+mj-lt"/>
              <a:buAutoNum type="alphaLcParenR"/>
            </a:pPr>
            <a:r>
              <a:rPr lang="nl-BE" dirty="0" smtClean="0"/>
              <a:t>Samenwerkingsovereenkomst </a:t>
            </a:r>
            <a:r>
              <a:rPr lang="nl-BE" dirty="0"/>
              <a:t>tussen besturen</a:t>
            </a:r>
          </a:p>
          <a:p>
            <a:pPr marL="857232" lvl="1" indent="-514350">
              <a:buFont typeface="+mj-lt"/>
              <a:buAutoNum type="alphaLcParenR"/>
            </a:pPr>
            <a:r>
              <a:rPr lang="nl-BE" dirty="0" smtClean="0"/>
              <a:t>Personele integratie</a:t>
            </a:r>
          </a:p>
          <a:p>
            <a:pPr marL="857232" lvl="1" indent="-514350">
              <a:buFont typeface="+mj-lt"/>
              <a:buAutoNum type="alphaLcParenR"/>
            </a:pPr>
            <a:r>
              <a:rPr lang="nl-BE" dirty="0" smtClean="0"/>
              <a:t>Bestuurlijke fusie</a:t>
            </a:r>
            <a:r>
              <a:rPr lang="nl-BE" sz="1400" dirty="0"/>
              <a:t/>
            </a:r>
            <a:br>
              <a:rPr lang="nl-BE" sz="1400" dirty="0"/>
            </a:br>
            <a:endParaRPr lang="en-US" sz="2400"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17</a:t>
            </a:fld>
            <a:endParaRPr lang="nl-NL" altLang="nl-BE" dirty="0"/>
          </a:p>
        </p:txBody>
      </p:sp>
    </p:spTree>
    <p:extLst>
      <p:ext uri="{BB962C8B-B14F-4D97-AF65-F5344CB8AC3E}">
        <p14:creationId xmlns:p14="http://schemas.microsoft.com/office/powerpoint/2010/main" val="324267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2"/>
            </a:pPr>
            <a:r>
              <a:rPr lang="nl-BE" dirty="0"/>
              <a:t>Vormen van samenwerken</a:t>
            </a:r>
            <a:endParaRPr lang="en-US" dirty="0"/>
          </a:p>
        </p:txBody>
      </p:sp>
      <p:sp>
        <p:nvSpPr>
          <p:cNvPr id="3" name="Tijdelijke aanduiding voor inhoud 2"/>
          <p:cNvSpPr>
            <a:spLocks noGrp="1"/>
          </p:cNvSpPr>
          <p:nvPr>
            <p:ph idx="1"/>
          </p:nvPr>
        </p:nvSpPr>
        <p:spPr/>
        <p:txBody>
          <a:bodyPr/>
          <a:lstStyle/>
          <a:p>
            <a:pPr marL="457200" indent="-457200">
              <a:buFont typeface="+mj-lt"/>
              <a:buAutoNum type="alphaLcParenR"/>
            </a:pPr>
            <a:r>
              <a:rPr lang="nl-BE" sz="2400" b="1" dirty="0"/>
              <a:t>Samenwerkingsovereenkomst tussen </a:t>
            </a:r>
            <a:r>
              <a:rPr lang="nl-BE" sz="2400" b="1" dirty="0" smtClean="0"/>
              <a:t>besturen</a:t>
            </a:r>
          </a:p>
          <a:p>
            <a:pPr lvl="1"/>
            <a:r>
              <a:rPr lang="nl-BE" sz="2000" dirty="0" smtClean="0"/>
              <a:t>Samenwerkingsovereenkomst tussen besturen.</a:t>
            </a:r>
          </a:p>
          <a:p>
            <a:pPr lvl="1"/>
            <a:r>
              <a:rPr lang="nl-BE" sz="2000" dirty="0" smtClean="0"/>
              <a:t>Beperkt </a:t>
            </a:r>
            <a:r>
              <a:rPr lang="nl-BE" sz="2000" dirty="0"/>
              <a:t>in de tijd. </a:t>
            </a:r>
            <a:endParaRPr lang="nl-BE" sz="2000" dirty="0" smtClean="0"/>
          </a:p>
          <a:p>
            <a:pPr lvl="1"/>
            <a:r>
              <a:rPr lang="nl-BE" sz="2000" dirty="0" smtClean="0"/>
              <a:t>Aparte </a:t>
            </a:r>
            <a:r>
              <a:rPr lang="nl-BE" sz="2000" dirty="0"/>
              <a:t>rechtspersoon </a:t>
            </a:r>
            <a:r>
              <a:rPr lang="nl-BE" sz="2000" dirty="0" smtClean="0"/>
              <a:t>mogelijk </a:t>
            </a:r>
            <a:r>
              <a:rPr lang="nl-BE" sz="2000" dirty="0"/>
              <a:t>(bv een </a:t>
            </a:r>
            <a:r>
              <a:rPr lang="nl-BE" sz="2000" dirty="0" smtClean="0"/>
              <a:t>koepel-VZW). Dit is dan een </a:t>
            </a:r>
            <a:r>
              <a:rPr lang="nl-BE" sz="2000" dirty="0"/>
              <a:t>structurele samenwerkingsovereenkomst. Indien </a:t>
            </a:r>
            <a:r>
              <a:rPr lang="nl-BE" sz="2000" dirty="0" smtClean="0"/>
              <a:t>niet, dan is er enkel een functionele samenwerkingsovereenkomst.</a:t>
            </a:r>
          </a:p>
          <a:p>
            <a:pPr lvl="1"/>
            <a:r>
              <a:rPr lang="nl-BE" sz="2000" dirty="0" smtClean="0"/>
              <a:t>Individuele </a:t>
            </a:r>
            <a:r>
              <a:rPr lang="nl-BE" sz="2000" dirty="0"/>
              <a:t>besturen blijven </a:t>
            </a:r>
            <a:r>
              <a:rPr lang="nl-BE" sz="2000" b="1" dirty="0" smtClean="0"/>
              <a:t>werkgever</a:t>
            </a:r>
            <a:r>
              <a:rPr lang="nl-BE" sz="2000" dirty="0"/>
              <a:t> van hun personeel, zij ontvangen de omkaderings-en werkingsmiddelen en behouden hun bevoegdheid, maar kiezen ervoor om een aantal zaken samen te doen, om een aantal bevoegdheden te delegeren.</a:t>
            </a:r>
          </a:p>
          <a:p>
            <a:pPr lvl="1"/>
            <a:endParaRPr lang="nl-BE" sz="1600" i="1" dirty="0" smtClean="0"/>
          </a:p>
          <a:p>
            <a:pPr marL="342882" lvl="1" indent="0">
              <a:buNone/>
            </a:pPr>
            <a:r>
              <a:rPr lang="nl-BE" sz="1800" b="1" i="1" dirty="0" smtClean="0"/>
              <a:t>=&gt; </a:t>
            </a:r>
            <a:r>
              <a:rPr lang="nl-BE" sz="1800" b="1" i="1" dirty="0"/>
              <a:t>Beperkt in de tijd, afzonderlijke besturen (vzw’s) blijven bestaan en behouden bevoegdheid, blijven werkgever, krijgen middelen rechtstreeks en bepalen autonoom wat ze met de middelen doen, bepalen zelf welke zaken ze samendoen.</a:t>
            </a:r>
            <a:endParaRPr lang="nl-BE" sz="1800" b="1"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18</a:t>
            </a:fld>
            <a:endParaRPr lang="nl-NL" altLang="nl-BE" dirty="0"/>
          </a:p>
        </p:txBody>
      </p:sp>
    </p:spTree>
    <p:extLst>
      <p:ext uri="{BB962C8B-B14F-4D97-AF65-F5344CB8AC3E}">
        <p14:creationId xmlns:p14="http://schemas.microsoft.com/office/powerpoint/2010/main" val="1598862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2.  </a:t>
            </a:r>
            <a:r>
              <a:rPr lang="en-US" dirty="0" err="1" smtClean="0"/>
              <a:t>Vormen</a:t>
            </a:r>
            <a:r>
              <a:rPr lang="en-US" dirty="0" smtClean="0"/>
              <a:t> </a:t>
            </a:r>
            <a:r>
              <a:rPr lang="en-US" dirty="0"/>
              <a:t>van </a:t>
            </a:r>
            <a:r>
              <a:rPr lang="en-US" dirty="0" err="1"/>
              <a:t>samenwerken</a:t>
            </a:r>
            <a:endParaRPr lang="en-US" dirty="0"/>
          </a:p>
        </p:txBody>
      </p:sp>
      <p:sp>
        <p:nvSpPr>
          <p:cNvPr id="3" name="Tijdelijke aanduiding voor inhoud 2"/>
          <p:cNvSpPr>
            <a:spLocks noGrp="1"/>
          </p:cNvSpPr>
          <p:nvPr>
            <p:ph idx="1"/>
          </p:nvPr>
        </p:nvSpPr>
        <p:spPr/>
        <p:txBody>
          <a:bodyPr/>
          <a:lstStyle/>
          <a:p>
            <a:pPr marL="0" indent="0">
              <a:buNone/>
            </a:pPr>
            <a:r>
              <a:rPr lang="nl-BE" sz="2400" b="1" dirty="0" smtClean="0"/>
              <a:t>Vb. Koepel-vzw</a:t>
            </a:r>
          </a:p>
          <a:p>
            <a:pPr lvl="1"/>
            <a:r>
              <a:rPr lang="nl-BE" sz="2000" dirty="0" smtClean="0"/>
              <a:t>Nieuwe vzw wordt opgericht, bestaande uit onderliggende besturen.</a:t>
            </a:r>
          </a:p>
          <a:p>
            <a:pPr lvl="1"/>
            <a:r>
              <a:rPr lang="nl-BE" sz="2000" dirty="0" smtClean="0"/>
              <a:t>Onderliggende besturen blijven als </a:t>
            </a:r>
            <a:r>
              <a:rPr lang="nl-BE" sz="2000" b="1" dirty="0" smtClean="0"/>
              <a:t>aparte vzw’s </a:t>
            </a:r>
            <a:r>
              <a:rPr lang="nl-BE" sz="2000" dirty="0" smtClean="0"/>
              <a:t>bestaan en behouden autonomie.</a:t>
            </a:r>
          </a:p>
          <a:p>
            <a:pPr lvl="1"/>
            <a:r>
              <a:rPr lang="nl-BE" sz="2000" dirty="0" smtClean="0"/>
              <a:t>Overkoepelende materie wordt in alle statuten vastgelegd.</a:t>
            </a:r>
          </a:p>
          <a:p>
            <a:pPr lvl="1"/>
            <a:r>
              <a:rPr lang="nl-BE" sz="2000" dirty="0" smtClean="0"/>
              <a:t>Soms als tussenstap naar </a:t>
            </a:r>
            <a:r>
              <a:rPr lang="nl-BE" sz="2000" dirty="0"/>
              <a:t>eigenlijke bestuurlijke </a:t>
            </a:r>
            <a:r>
              <a:rPr lang="nl-BE" sz="2000" dirty="0" smtClean="0"/>
              <a:t>fusie.</a:t>
            </a:r>
          </a:p>
          <a:p>
            <a:pPr lvl="1"/>
            <a:r>
              <a:rPr lang="nl-BE" sz="2000" dirty="0" smtClean="0"/>
              <a:t>Aparte besturen blijven </a:t>
            </a:r>
            <a:r>
              <a:rPr lang="nl-BE" sz="2000" b="1" dirty="0" smtClean="0"/>
              <a:t>eigen</a:t>
            </a:r>
            <a:r>
              <a:rPr lang="nl-BE" sz="2000" dirty="0" smtClean="0"/>
              <a:t> </a:t>
            </a:r>
            <a:r>
              <a:rPr lang="nl-BE" sz="2000" b="1" dirty="0" smtClean="0"/>
              <a:t>beslissingsrecht</a:t>
            </a:r>
            <a:r>
              <a:rPr lang="nl-BE" sz="2000" dirty="0" smtClean="0"/>
              <a:t> behouden.</a:t>
            </a:r>
          </a:p>
          <a:p>
            <a:pPr lvl="1"/>
            <a:endParaRPr lang="nl-BE" sz="2000" dirty="0"/>
          </a:p>
          <a:p>
            <a:pPr marL="342882" lvl="1" indent="0">
              <a:buNone/>
            </a:pPr>
            <a:r>
              <a:rPr lang="nl-BE" sz="2000" b="1" i="1" dirty="0" smtClean="0"/>
              <a:t>=&gt; Aparte vzw wordt opgericht, </a:t>
            </a:r>
            <a:r>
              <a:rPr lang="nl-BE" sz="2000" b="1" i="1" dirty="0"/>
              <a:t>afzonderlijke besturen (vzw’s) blijven bestaan en behouden bevoegdheid, blijven werkgever, krijgen middelen rechtstreeks en bepalen </a:t>
            </a:r>
            <a:r>
              <a:rPr lang="nl-BE" sz="2000" b="1" i="1" dirty="0" smtClean="0"/>
              <a:t>wat </a:t>
            </a:r>
            <a:r>
              <a:rPr lang="nl-BE" sz="2000" b="1" i="1" dirty="0"/>
              <a:t>ze met de middelen </a:t>
            </a:r>
            <a:r>
              <a:rPr lang="nl-BE" sz="2000" b="1" i="1" dirty="0" smtClean="0"/>
              <a:t>doen, bepalen daarnaast welke </a:t>
            </a:r>
            <a:r>
              <a:rPr lang="nl-BE" sz="2000" b="1" i="1" dirty="0"/>
              <a:t>zaken ze samendoen.</a:t>
            </a:r>
            <a:endParaRPr lang="nl-BE" sz="2000" b="1" dirty="0"/>
          </a:p>
          <a:p>
            <a:pPr lvl="1"/>
            <a:endParaRPr lang="nl-BE" sz="2000" dirty="0" smtClean="0"/>
          </a:p>
          <a:p>
            <a:pPr lvl="1"/>
            <a:endParaRPr lang="nl-BE" sz="2000" dirty="0" smtClean="0"/>
          </a:p>
          <a:p>
            <a:pPr lvl="1"/>
            <a:endParaRPr lang="nl-BE" sz="2400" b="1" dirty="0"/>
          </a:p>
          <a:p>
            <a:pPr marL="457200" indent="-457200">
              <a:buFont typeface="+mj-lt"/>
              <a:buAutoNum type="arabicPeriod"/>
            </a:pPr>
            <a:endParaRPr lang="en-US" sz="2400" b="1"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19</a:t>
            </a:fld>
            <a:endParaRPr lang="nl-NL" altLang="nl-BE" dirty="0"/>
          </a:p>
        </p:txBody>
      </p:sp>
    </p:spTree>
    <p:extLst>
      <p:ext uri="{BB962C8B-B14F-4D97-AF65-F5344CB8AC3E}">
        <p14:creationId xmlns:p14="http://schemas.microsoft.com/office/powerpoint/2010/main" val="60504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WAARDEvol besturen</a:t>
            </a:r>
            <a:endParaRPr lang="nl-BE" dirty="0"/>
          </a:p>
        </p:txBody>
      </p:sp>
      <p:sp>
        <p:nvSpPr>
          <p:cNvPr id="3" name="Tijdelijke aanduiding voor inhoud 2"/>
          <p:cNvSpPr>
            <a:spLocks noGrp="1"/>
          </p:cNvSpPr>
          <p:nvPr>
            <p:ph idx="1"/>
          </p:nvPr>
        </p:nvSpPr>
        <p:spPr>
          <a:xfrm>
            <a:off x="357188" y="1700808"/>
            <a:ext cx="8572500" cy="4728575"/>
          </a:xfrm>
        </p:spPr>
        <p:txBody>
          <a:bodyPr/>
          <a:lstStyle/>
          <a:p>
            <a:endParaRPr lang="nl-BE" dirty="0" smtClean="0"/>
          </a:p>
          <a:p>
            <a:r>
              <a:rPr lang="nl-BE" dirty="0" smtClean="0"/>
              <a:t>Inleiding</a:t>
            </a:r>
          </a:p>
          <a:p>
            <a:r>
              <a:rPr lang="nl-BE" dirty="0" smtClean="0"/>
              <a:t>Bestuurlijke optimalisatie</a:t>
            </a:r>
          </a:p>
          <a:p>
            <a:r>
              <a:rPr lang="nl-BE" dirty="0" smtClean="0"/>
              <a:t>Samenwerken of fusie</a:t>
            </a:r>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a:t>
            </a:fld>
            <a:endParaRPr lang="nl-NL" altLang="nl-BE" dirty="0"/>
          </a:p>
        </p:txBody>
      </p:sp>
    </p:spTree>
    <p:extLst>
      <p:ext uri="{BB962C8B-B14F-4D97-AF65-F5344CB8AC3E}">
        <p14:creationId xmlns:p14="http://schemas.microsoft.com/office/powerpoint/2010/main" val="2145436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2"/>
            </a:pPr>
            <a:r>
              <a:rPr lang="nl-BE" dirty="0"/>
              <a:t>Vormen van samenwerken</a:t>
            </a:r>
            <a:endParaRPr lang="en-US" dirty="0"/>
          </a:p>
        </p:txBody>
      </p:sp>
      <p:sp>
        <p:nvSpPr>
          <p:cNvPr id="3" name="Tijdelijke aanduiding voor inhoud 2"/>
          <p:cNvSpPr>
            <a:spLocks noGrp="1"/>
          </p:cNvSpPr>
          <p:nvPr>
            <p:ph idx="1"/>
          </p:nvPr>
        </p:nvSpPr>
        <p:spPr/>
        <p:txBody>
          <a:bodyPr/>
          <a:lstStyle/>
          <a:p>
            <a:pPr marL="457200" indent="-457200">
              <a:buFont typeface="+mj-lt"/>
              <a:buAutoNum type="alphaLcParenR" startAt="2"/>
            </a:pPr>
            <a:r>
              <a:rPr lang="nl-BE" sz="2400" b="1" dirty="0"/>
              <a:t>Personele integratie</a:t>
            </a:r>
          </a:p>
          <a:p>
            <a:pPr lvl="1"/>
            <a:r>
              <a:rPr lang="nl-BE" sz="2000" dirty="0"/>
              <a:t>B</a:t>
            </a:r>
            <a:r>
              <a:rPr lang="nl-BE" sz="2000" dirty="0" smtClean="0"/>
              <a:t>esturen zorgen voor een </a:t>
            </a:r>
            <a:r>
              <a:rPr lang="nl-BE" sz="2000" dirty="0"/>
              <a:t>gedeeltelijke of volledige personele integratie. Concreet betekent dit dat zij hun raden van bestuur en/of hun algemene vergaderingen gedeeltelijk of geheel </a:t>
            </a:r>
            <a:r>
              <a:rPr lang="nl-BE" sz="2000" b="1" dirty="0"/>
              <a:t>bemannen</a:t>
            </a:r>
            <a:r>
              <a:rPr lang="nl-BE" sz="2000" dirty="0"/>
              <a:t> met dezelfde personen. De besturen blijven echter wel als </a:t>
            </a:r>
            <a:r>
              <a:rPr lang="nl-BE" sz="2000" b="1" dirty="0"/>
              <a:t>aparte vzw’s </a:t>
            </a:r>
            <a:r>
              <a:rPr lang="nl-BE" sz="2000" dirty="0"/>
              <a:t>bestaan.</a:t>
            </a:r>
          </a:p>
          <a:p>
            <a:pPr lvl="1"/>
            <a:r>
              <a:rPr lang="nl-BE" sz="2000" dirty="0" smtClean="0"/>
              <a:t>Soms als tussenstap naar eigenlijke bestuurlijke fusie. </a:t>
            </a:r>
          </a:p>
          <a:p>
            <a:pPr lvl="1"/>
            <a:r>
              <a:rPr lang="nl-BE" sz="2000" dirty="0" smtClean="0"/>
              <a:t>Een </a:t>
            </a:r>
            <a:r>
              <a:rPr lang="nl-BE" sz="2000" dirty="0"/>
              <a:t>aandachtspunt bij deze constructie is de mogelijkheid van </a:t>
            </a:r>
            <a:r>
              <a:rPr lang="nl-BE" sz="2000" b="1" dirty="0"/>
              <a:t>belangenconflicten</a:t>
            </a:r>
            <a:r>
              <a:rPr lang="nl-BE" sz="2000" dirty="0"/>
              <a:t>.</a:t>
            </a:r>
          </a:p>
          <a:p>
            <a:pPr marL="342882" lvl="1" indent="0">
              <a:buNone/>
            </a:pPr>
            <a:endParaRPr lang="nl-BE" sz="1800" b="1" i="1" dirty="0"/>
          </a:p>
          <a:p>
            <a:pPr marL="342882" lvl="1" indent="0">
              <a:buNone/>
            </a:pPr>
            <a:r>
              <a:rPr lang="nl-BE" sz="1800" b="1" i="1" dirty="0" smtClean="0"/>
              <a:t>=&gt; </a:t>
            </a:r>
            <a:r>
              <a:rPr lang="nl-BE" sz="1800" b="1" i="1" dirty="0"/>
              <a:t>Afzonderlijke besturen (vzw’s) blijven bestaan en behouden bevoegdheid, blijven werkgever, krijgen middelen rechtstreeks, volledig of gedeeltelijk identieke bemanning van raden van bestuur en/of algemene vergadering, formule wordt soms als tussenstap gebruikt naar volledige fusie.</a:t>
            </a:r>
            <a:endParaRPr lang="nl-BE" sz="1800" b="1"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20</a:t>
            </a:fld>
            <a:endParaRPr lang="nl-NL" altLang="nl-BE" dirty="0"/>
          </a:p>
        </p:txBody>
      </p:sp>
    </p:spTree>
    <p:extLst>
      <p:ext uri="{BB962C8B-B14F-4D97-AF65-F5344CB8AC3E}">
        <p14:creationId xmlns:p14="http://schemas.microsoft.com/office/powerpoint/2010/main" val="1251867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2"/>
            </a:pPr>
            <a:r>
              <a:rPr lang="nl-BE" dirty="0"/>
              <a:t>Vormen van samenwerken</a:t>
            </a:r>
            <a:endParaRPr lang="en-US" dirty="0"/>
          </a:p>
        </p:txBody>
      </p:sp>
      <p:sp>
        <p:nvSpPr>
          <p:cNvPr id="3" name="Tijdelijke aanduiding voor inhoud 2"/>
          <p:cNvSpPr>
            <a:spLocks noGrp="1"/>
          </p:cNvSpPr>
          <p:nvPr>
            <p:ph idx="1"/>
          </p:nvPr>
        </p:nvSpPr>
        <p:spPr/>
        <p:txBody>
          <a:bodyPr/>
          <a:lstStyle/>
          <a:p>
            <a:pPr marL="457200" indent="-457200">
              <a:buFont typeface="+mj-lt"/>
              <a:buAutoNum type="alphaLcParenR" startAt="3"/>
            </a:pPr>
            <a:r>
              <a:rPr lang="nl-BE" sz="2400" b="1" dirty="0" smtClean="0"/>
              <a:t>Bestuurlijke fusie</a:t>
            </a:r>
          </a:p>
          <a:p>
            <a:pPr lvl="1"/>
            <a:r>
              <a:rPr lang="nl-BE" sz="2000" dirty="0" smtClean="0"/>
              <a:t>Meerdere </a:t>
            </a:r>
            <a:r>
              <a:rPr lang="nl-BE" sz="2000" dirty="0"/>
              <a:t>besturen </a:t>
            </a:r>
            <a:r>
              <a:rPr lang="nl-BE" sz="2000" dirty="0" smtClean="0"/>
              <a:t>dragen hun </a:t>
            </a:r>
            <a:r>
              <a:rPr lang="nl-BE" sz="2000" dirty="0"/>
              <a:t>CLB-activiteiten over aan een bestaande of nieuwe vzw, de ‘verkrijgende’ vzw. </a:t>
            </a:r>
            <a:endParaRPr lang="nl-BE" sz="2000" dirty="0" smtClean="0"/>
          </a:p>
          <a:p>
            <a:pPr lvl="1"/>
            <a:r>
              <a:rPr lang="nl-BE" sz="2000" dirty="0" smtClean="0"/>
              <a:t>Fusiebestuur draagt de</a:t>
            </a:r>
            <a:r>
              <a:rPr lang="nl-BE" sz="2000" dirty="0"/>
              <a:t> </a:t>
            </a:r>
            <a:r>
              <a:rPr lang="nl-BE" sz="2000" b="1" dirty="0"/>
              <a:t>juridische, financiële en </a:t>
            </a:r>
            <a:r>
              <a:rPr lang="nl-BE" sz="2000" b="1" dirty="0" smtClean="0"/>
              <a:t>inhoudelijke </a:t>
            </a:r>
            <a:r>
              <a:rPr lang="nl-BE" sz="2000" b="1" dirty="0"/>
              <a:t>verantwoordelijkheid</a:t>
            </a:r>
            <a:r>
              <a:rPr lang="nl-BE" sz="2000" dirty="0"/>
              <a:t> voor de CLB’s die werden ingebracht. </a:t>
            </a:r>
            <a:endParaRPr lang="nl-BE" sz="2000" dirty="0" smtClean="0"/>
          </a:p>
          <a:p>
            <a:pPr lvl="1"/>
            <a:r>
              <a:rPr lang="nl-BE" sz="2000" dirty="0" smtClean="0"/>
              <a:t>Fusiebestuur wordt nieuwe </a:t>
            </a:r>
            <a:r>
              <a:rPr lang="nl-BE" sz="2000" b="1" dirty="0"/>
              <a:t>werkgever</a:t>
            </a:r>
            <a:r>
              <a:rPr lang="nl-BE" sz="2000" dirty="0"/>
              <a:t> van het personeel van de ingebrachte CLB’s. </a:t>
            </a:r>
            <a:endParaRPr lang="nl-BE" sz="2000" dirty="0" smtClean="0"/>
          </a:p>
          <a:p>
            <a:pPr lvl="1"/>
            <a:r>
              <a:rPr lang="nl-BE" sz="2000" dirty="0" smtClean="0"/>
              <a:t>De </a:t>
            </a:r>
            <a:r>
              <a:rPr lang="nl-BE" sz="2000" dirty="0"/>
              <a:t>verschillende mogelijke juridische </a:t>
            </a:r>
            <a:r>
              <a:rPr lang="nl-BE" sz="2000" b="1" dirty="0"/>
              <a:t>fusiemethoden</a:t>
            </a:r>
            <a:r>
              <a:rPr lang="nl-BE" sz="2000" dirty="0"/>
              <a:t> worden </a:t>
            </a:r>
            <a:r>
              <a:rPr lang="nl-BE" sz="2000" dirty="0" smtClean="0"/>
              <a:t>besproken </a:t>
            </a:r>
            <a:r>
              <a:rPr lang="nl-BE" sz="2000" dirty="0"/>
              <a:t>in document </a:t>
            </a:r>
            <a:r>
              <a:rPr lang="nl-BE" sz="2000" dirty="0">
                <a:hlinkClick r:id="rId2" tooltip="download het document"/>
              </a:rPr>
              <a:t>‘De juridische aspecten van een fusie</a:t>
            </a:r>
            <a:r>
              <a:rPr lang="nl-BE" sz="2000" dirty="0" smtClean="0">
                <a:hlinkClick r:id="rId2" tooltip="download het document"/>
              </a:rPr>
              <a:t>’</a:t>
            </a:r>
            <a:r>
              <a:rPr lang="nl-BE" sz="2000" dirty="0" smtClean="0"/>
              <a:t>.</a:t>
            </a:r>
          </a:p>
          <a:p>
            <a:pPr lvl="1"/>
            <a:r>
              <a:rPr lang="nl-BE" sz="2000" dirty="0" smtClean="0"/>
              <a:t>Aparte </a:t>
            </a:r>
            <a:r>
              <a:rPr lang="nl-BE" sz="2000" b="1" dirty="0" smtClean="0"/>
              <a:t>patrimonium-vzw </a:t>
            </a:r>
            <a:r>
              <a:rPr lang="nl-BE" sz="2000" dirty="0" smtClean="0"/>
              <a:t>mogelijk naast fusie-vzw (vb. bij volle eigendom).</a:t>
            </a:r>
            <a:endParaRPr lang="nl-BE" sz="2000" dirty="0"/>
          </a:p>
          <a:p>
            <a:pPr marL="342882" lvl="1" indent="0">
              <a:buNone/>
            </a:pPr>
            <a:endParaRPr lang="nl-BE" sz="2000" i="1" dirty="0" smtClean="0"/>
          </a:p>
          <a:p>
            <a:pPr marL="342882" lvl="1" indent="0">
              <a:buNone/>
            </a:pPr>
            <a:r>
              <a:rPr lang="nl-BE" sz="2000" b="1" i="1" dirty="0" smtClean="0"/>
              <a:t>=&gt; </a:t>
            </a:r>
            <a:r>
              <a:rPr lang="nl-BE" sz="2000" b="1" i="1" dirty="0"/>
              <a:t>De verkrijgende vzw neemt de CLB-activiteiten over van de inbrengende vzw’s, de verkrijgende vzw wordt werkgever, krijgt de middelen en beslist autonoom wat er met die middelen gebeurt.</a:t>
            </a:r>
            <a:endParaRPr lang="nl-BE" sz="2000" b="1"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21</a:t>
            </a:fld>
            <a:endParaRPr lang="nl-NL" altLang="nl-BE" dirty="0"/>
          </a:p>
        </p:txBody>
      </p:sp>
    </p:spTree>
    <p:extLst>
      <p:ext uri="{BB962C8B-B14F-4D97-AF65-F5344CB8AC3E}">
        <p14:creationId xmlns:p14="http://schemas.microsoft.com/office/powerpoint/2010/main" val="566825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3"/>
            </a:pPr>
            <a:r>
              <a:rPr lang="nl-BE" dirty="0" smtClean="0"/>
              <a:t>Aanloop naar een fusie</a:t>
            </a:r>
            <a:endParaRPr lang="en-US" dirty="0"/>
          </a:p>
        </p:txBody>
      </p:sp>
      <p:sp>
        <p:nvSpPr>
          <p:cNvPr id="3" name="Tijdelijke aanduiding voor inhoud 2"/>
          <p:cNvSpPr>
            <a:spLocks noGrp="1"/>
          </p:cNvSpPr>
          <p:nvPr>
            <p:ph idx="1"/>
          </p:nvPr>
        </p:nvSpPr>
        <p:spPr/>
        <p:txBody>
          <a:bodyPr/>
          <a:lstStyle/>
          <a:p>
            <a:pPr marL="857232" lvl="1" indent="-514350">
              <a:buFont typeface="+mj-lt"/>
              <a:buAutoNum type="alphaLcParenR"/>
            </a:pPr>
            <a:endParaRPr lang="nl-BE" dirty="0" smtClean="0"/>
          </a:p>
          <a:p>
            <a:pPr marL="857232" lvl="1" indent="-514350">
              <a:buFont typeface="+mj-lt"/>
              <a:buAutoNum type="alphaLcParenR"/>
            </a:pPr>
            <a:r>
              <a:rPr lang="nl-BE" dirty="0" smtClean="0"/>
              <a:t>Intentieverklaring</a:t>
            </a:r>
          </a:p>
          <a:p>
            <a:pPr marL="857232" lvl="1" indent="-514350">
              <a:buFont typeface="+mj-lt"/>
              <a:buAutoNum type="alphaLcParenR"/>
            </a:pPr>
            <a:r>
              <a:rPr lang="nl-BE" dirty="0" smtClean="0"/>
              <a:t>Informatie-uitwisseling</a:t>
            </a:r>
          </a:p>
          <a:p>
            <a:pPr marL="857232" lvl="1" indent="-514350">
              <a:buFont typeface="+mj-lt"/>
              <a:buAutoNum type="alphaLcParenR"/>
            </a:pPr>
            <a:r>
              <a:rPr lang="nl-BE" dirty="0" smtClean="0"/>
              <a:t>Engagementsverklaring</a:t>
            </a:r>
          </a:p>
          <a:p>
            <a:pPr lvl="1"/>
            <a:endParaRPr lang="nl-BE" sz="1400" dirty="0"/>
          </a:p>
          <a:p>
            <a:pPr marL="0" indent="0">
              <a:buNone/>
            </a:pPr>
            <a:r>
              <a:rPr lang="nl-BE" dirty="0"/>
              <a:t/>
            </a:r>
            <a:br>
              <a:rPr lang="nl-BE" dirty="0"/>
            </a:b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22</a:t>
            </a:fld>
            <a:endParaRPr lang="nl-NL" altLang="nl-BE" dirty="0"/>
          </a:p>
        </p:txBody>
      </p:sp>
    </p:spTree>
    <p:extLst>
      <p:ext uri="{BB962C8B-B14F-4D97-AF65-F5344CB8AC3E}">
        <p14:creationId xmlns:p14="http://schemas.microsoft.com/office/powerpoint/2010/main" val="4137856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3"/>
            </a:pPr>
            <a:r>
              <a:rPr lang="nl-BE" dirty="0" smtClean="0"/>
              <a:t>Aanloop naar een fusie</a:t>
            </a:r>
            <a:endParaRPr lang="en-US" dirty="0"/>
          </a:p>
        </p:txBody>
      </p:sp>
      <p:sp>
        <p:nvSpPr>
          <p:cNvPr id="3" name="Tijdelijke aanduiding voor inhoud 2"/>
          <p:cNvSpPr>
            <a:spLocks noGrp="1"/>
          </p:cNvSpPr>
          <p:nvPr>
            <p:ph idx="1"/>
          </p:nvPr>
        </p:nvSpPr>
        <p:spPr/>
        <p:txBody>
          <a:bodyPr/>
          <a:lstStyle/>
          <a:p>
            <a:pPr marL="342900" indent="-342900">
              <a:buFont typeface="+mj-lt"/>
              <a:buAutoNum type="alphaLcParenR"/>
            </a:pPr>
            <a:r>
              <a:rPr lang="nl-BE" sz="2000" b="1" dirty="0" smtClean="0"/>
              <a:t>Intentieverklaring</a:t>
            </a:r>
            <a:endParaRPr lang="nl-BE" sz="2000" b="1" dirty="0"/>
          </a:p>
          <a:p>
            <a:pPr lvl="1"/>
            <a:r>
              <a:rPr lang="nl-BE" sz="2000" dirty="0" smtClean="0"/>
              <a:t>Formaliseren van </a:t>
            </a:r>
            <a:r>
              <a:rPr lang="nl-BE" sz="2000" b="1" dirty="0" smtClean="0"/>
              <a:t>intentie</a:t>
            </a:r>
            <a:r>
              <a:rPr lang="nl-BE" sz="2000" dirty="0" smtClean="0"/>
              <a:t> om tot een fusie te komen. Dat </a:t>
            </a:r>
            <a:r>
              <a:rPr lang="nl-BE" sz="2000" dirty="0"/>
              <a:t>betekent niet dat de fusie ook effectief zal </a:t>
            </a:r>
            <a:r>
              <a:rPr lang="nl-BE" sz="2000" dirty="0" smtClean="0"/>
              <a:t>plaatsvinden.</a:t>
            </a:r>
          </a:p>
          <a:p>
            <a:pPr lvl="1"/>
            <a:r>
              <a:rPr lang="nl-BE" sz="2000" dirty="0" smtClean="0"/>
              <a:t>Vaak </a:t>
            </a:r>
            <a:r>
              <a:rPr lang="nl-BE" sz="2000" dirty="0"/>
              <a:t>wordt de ondertekening van de intentieverklaring beschouwd als een wat </a:t>
            </a:r>
            <a:r>
              <a:rPr lang="nl-BE" sz="2000" b="1" dirty="0"/>
              <a:t>formele start </a:t>
            </a:r>
            <a:r>
              <a:rPr lang="nl-BE" sz="2000" dirty="0"/>
              <a:t>van het proces om tot een fusie te komen. </a:t>
            </a:r>
            <a:endParaRPr lang="nl-BE" sz="2000" dirty="0" smtClean="0"/>
          </a:p>
          <a:p>
            <a:pPr lvl="1"/>
            <a:r>
              <a:rPr lang="nl-BE" sz="2000" dirty="0" smtClean="0"/>
              <a:t>Zie een</a:t>
            </a:r>
            <a:r>
              <a:rPr lang="nl-BE" sz="2000" dirty="0"/>
              <a:t> </a:t>
            </a:r>
            <a:r>
              <a:rPr lang="nl-BE" sz="2000" dirty="0">
                <a:hlinkClick r:id="rId2" tooltip="download het voorbeeld"/>
              </a:rPr>
              <a:t>voorbeeld van een </a:t>
            </a:r>
            <a:r>
              <a:rPr lang="nl-BE" sz="2000" dirty="0" smtClean="0">
                <a:hlinkClick r:id="rId2" tooltip="download het voorbeeld"/>
              </a:rPr>
              <a:t>intentieverklaring</a:t>
            </a:r>
            <a:r>
              <a:rPr lang="nl-BE" sz="2000" dirty="0" smtClean="0"/>
              <a:t> op de webpagina WAARDEvol besturen.</a:t>
            </a:r>
          </a:p>
          <a:p>
            <a:pPr lvl="1"/>
            <a:r>
              <a:rPr lang="nl-BE" sz="2000" dirty="0" smtClean="0"/>
              <a:t>Afhankelijk </a:t>
            </a:r>
            <a:r>
              <a:rPr lang="nl-BE" sz="2000" dirty="0"/>
              <a:t>van de </a:t>
            </a:r>
            <a:r>
              <a:rPr lang="nl-BE" sz="2000" b="1" dirty="0"/>
              <a:t>fase</a:t>
            </a:r>
            <a:r>
              <a:rPr lang="nl-BE" sz="2000" dirty="0"/>
              <a:t> in het proces, zullen de besturen de intentieverklaring anders </a:t>
            </a:r>
            <a:r>
              <a:rPr lang="nl-BE" sz="2000" dirty="0" smtClean="0"/>
              <a:t>invullen.</a:t>
            </a:r>
            <a:r>
              <a:rPr lang="nl-BE" dirty="0"/>
              <a:t/>
            </a:r>
            <a:br>
              <a:rPr lang="nl-BE" dirty="0"/>
            </a:br>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23</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946329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3"/>
            </a:pPr>
            <a:r>
              <a:rPr lang="nl-BE" dirty="0" smtClean="0"/>
              <a:t>Aanloop naar een fusie</a:t>
            </a:r>
            <a:endParaRPr lang="en-US" dirty="0"/>
          </a:p>
        </p:txBody>
      </p:sp>
      <p:sp>
        <p:nvSpPr>
          <p:cNvPr id="3" name="Tijdelijke aanduiding voor inhoud 2"/>
          <p:cNvSpPr>
            <a:spLocks noGrp="1"/>
          </p:cNvSpPr>
          <p:nvPr>
            <p:ph idx="1"/>
          </p:nvPr>
        </p:nvSpPr>
        <p:spPr/>
        <p:txBody>
          <a:bodyPr/>
          <a:lstStyle/>
          <a:p>
            <a:pPr marL="457200" indent="-457200">
              <a:buFont typeface="+mj-lt"/>
              <a:buAutoNum type="alphaLcParenR" startAt="2"/>
            </a:pPr>
            <a:r>
              <a:rPr lang="nl-BE" sz="2000" b="1" dirty="0" smtClean="0"/>
              <a:t>Informatie-uitwisseling</a:t>
            </a:r>
            <a:endParaRPr lang="nl-BE" sz="2000" b="1" dirty="0"/>
          </a:p>
          <a:p>
            <a:pPr lvl="1"/>
            <a:r>
              <a:rPr lang="nl-BE" sz="2000" b="1" dirty="0" smtClean="0"/>
              <a:t>Inventarisatie</a:t>
            </a:r>
            <a:r>
              <a:rPr lang="nl-BE" sz="2000" dirty="0" smtClean="0"/>
              <a:t> </a:t>
            </a:r>
            <a:r>
              <a:rPr lang="nl-BE" sz="2000" dirty="0"/>
              <a:t>van de onderlinge gegevens waardoor de besturen zicht krijgen op mekaars </a:t>
            </a:r>
            <a:r>
              <a:rPr lang="nl-BE" sz="2000" dirty="0" smtClean="0"/>
              <a:t>situatie om zo de </a:t>
            </a:r>
            <a:r>
              <a:rPr lang="nl-BE" sz="2000" dirty="0" err="1" smtClean="0"/>
              <a:t>de</a:t>
            </a:r>
            <a:r>
              <a:rPr lang="nl-BE" sz="2000" dirty="0" smtClean="0"/>
              <a:t> </a:t>
            </a:r>
            <a:r>
              <a:rPr lang="nl-BE" sz="2000" dirty="0"/>
              <a:t>risico’s en/of de aantrekkelijkheid van de fusie </a:t>
            </a:r>
            <a:r>
              <a:rPr lang="nl-BE" sz="2000" dirty="0" smtClean="0"/>
              <a:t>correct te kunnen </a:t>
            </a:r>
            <a:r>
              <a:rPr lang="nl-BE" sz="2000" dirty="0"/>
              <a:t>inschatten.</a:t>
            </a:r>
          </a:p>
          <a:p>
            <a:pPr lvl="1"/>
            <a:r>
              <a:rPr lang="nl-BE" sz="2000" dirty="0" smtClean="0"/>
              <a:t>De</a:t>
            </a:r>
            <a:r>
              <a:rPr lang="nl-BE" sz="2000" dirty="0"/>
              <a:t> </a:t>
            </a:r>
            <a:r>
              <a:rPr lang="nl-BE" sz="2000" b="1" dirty="0"/>
              <a:t>domeinen</a:t>
            </a:r>
            <a:r>
              <a:rPr lang="nl-BE" sz="2000" dirty="0"/>
              <a:t> waarover de informatie-uitwisseling wordt uitgevoerd, worden bepaald door de aard en de omvang van de fuserende </a:t>
            </a:r>
            <a:r>
              <a:rPr lang="nl-BE" sz="2000" dirty="0" smtClean="0"/>
              <a:t>partners.</a:t>
            </a:r>
          </a:p>
          <a:p>
            <a:pPr lvl="1"/>
            <a:r>
              <a:rPr lang="nl-BE" sz="2000" dirty="0" smtClean="0"/>
              <a:t>Zie voorbeeld van een</a:t>
            </a:r>
            <a:r>
              <a:rPr lang="nl-BE" sz="2000" dirty="0"/>
              <a:t> </a:t>
            </a:r>
            <a:r>
              <a:rPr lang="nl-BE" sz="2000" b="1" dirty="0">
                <a:hlinkClick r:id="rId2" tooltip="download het document"/>
              </a:rPr>
              <a:t>controlelijst voor informatie-uitwisseling</a:t>
            </a:r>
            <a:r>
              <a:rPr lang="nl-BE" sz="2000" dirty="0"/>
              <a:t> </a:t>
            </a:r>
            <a:r>
              <a:rPr lang="nl-BE" sz="2000" dirty="0" smtClean="0"/>
              <a:t>op de webpagina WAARDEvol besturen. Twee delen: eerste deel behelst zakelijke aspecten</a:t>
            </a:r>
            <a:r>
              <a:rPr lang="nl-BE" sz="2000" dirty="0"/>
              <a:t> </a:t>
            </a:r>
            <a:r>
              <a:rPr lang="nl-BE" sz="2000" dirty="0" smtClean="0"/>
              <a:t>('structuur‘) en tweede deel behelst waarden- </a:t>
            </a:r>
            <a:r>
              <a:rPr lang="nl-BE" sz="2000" dirty="0"/>
              <a:t>en cultuurgebonden </a:t>
            </a:r>
            <a:r>
              <a:rPr lang="nl-BE" sz="2000" dirty="0" smtClean="0"/>
              <a:t>aspecten</a:t>
            </a:r>
            <a:r>
              <a:rPr lang="nl-BE" sz="2000" dirty="0"/>
              <a:t> </a:t>
            </a:r>
            <a:r>
              <a:rPr lang="nl-BE" sz="2000" dirty="0" smtClean="0"/>
              <a:t>('cultuur‘).</a:t>
            </a:r>
          </a:p>
          <a:p>
            <a:pPr lvl="1"/>
            <a:r>
              <a:rPr lang="nl-BE" sz="2000" dirty="0" smtClean="0"/>
              <a:t>Opstellen </a:t>
            </a:r>
            <a:r>
              <a:rPr lang="nl-BE" sz="2000" b="1" dirty="0" smtClean="0"/>
              <a:t>werkgroep(en)</a:t>
            </a:r>
            <a:r>
              <a:rPr lang="nl-BE" sz="2000" dirty="0" smtClean="0"/>
              <a:t> (besturen, directies, personeelsleden) binnen </a:t>
            </a:r>
            <a:r>
              <a:rPr lang="nl-BE" sz="2000" b="1" dirty="0" smtClean="0"/>
              <a:t>“stuurgroep”</a:t>
            </a:r>
            <a:r>
              <a:rPr lang="nl-BE" sz="2000" dirty="0" smtClean="0"/>
              <a:t> (vertegenwoordiging betrokken besturen) om domeinen in kaart te brengen. </a:t>
            </a:r>
            <a:r>
              <a:rPr lang="nl-BE" sz="2000" dirty="0"/>
              <a:t>S</a:t>
            </a:r>
            <a:r>
              <a:rPr lang="nl-BE" sz="2000" dirty="0" smtClean="0"/>
              <a:t>tuurgroep </a:t>
            </a:r>
            <a:r>
              <a:rPr lang="nl-BE" sz="2000" dirty="0"/>
              <a:t>houdt de regie in </a:t>
            </a:r>
            <a:r>
              <a:rPr lang="nl-BE" sz="2000" dirty="0" smtClean="0"/>
              <a:t>handen en bepaalt snelheid en doelstelling. </a:t>
            </a:r>
            <a:endParaRPr lang="nl-BE" sz="2000"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24</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3879378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3"/>
            </a:pPr>
            <a:r>
              <a:rPr lang="nl-BE" dirty="0" smtClean="0"/>
              <a:t>Aanloop naar een fusie</a:t>
            </a:r>
            <a:endParaRPr lang="en-US" dirty="0"/>
          </a:p>
        </p:txBody>
      </p:sp>
      <p:sp>
        <p:nvSpPr>
          <p:cNvPr id="3" name="Tijdelijke aanduiding voor inhoud 2"/>
          <p:cNvSpPr>
            <a:spLocks noGrp="1"/>
          </p:cNvSpPr>
          <p:nvPr>
            <p:ph idx="1"/>
          </p:nvPr>
        </p:nvSpPr>
        <p:spPr/>
        <p:txBody>
          <a:bodyPr/>
          <a:lstStyle/>
          <a:p>
            <a:pPr marL="342900" indent="-342900">
              <a:buFont typeface="+mj-lt"/>
              <a:buAutoNum type="alphaLcParenR" startAt="3"/>
            </a:pPr>
            <a:r>
              <a:rPr lang="nl-BE" sz="2000" b="1" dirty="0" smtClean="0"/>
              <a:t>Engagementsverklaring</a:t>
            </a:r>
            <a:endParaRPr lang="nl-BE" sz="2000" b="1" dirty="0"/>
          </a:p>
          <a:p>
            <a:pPr lvl="1"/>
            <a:r>
              <a:rPr lang="nl-BE" sz="2000" dirty="0" smtClean="0"/>
              <a:t>Besturen nemen </a:t>
            </a:r>
            <a:r>
              <a:rPr lang="nl-BE" sz="2000" b="1" dirty="0" smtClean="0"/>
              <a:t>beslissing</a:t>
            </a:r>
            <a:r>
              <a:rPr lang="nl-BE" sz="2000" dirty="0" smtClean="0"/>
              <a:t> om effectief </a:t>
            </a:r>
            <a:r>
              <a:rPr lang="nl-BE" sz="2000" dirty="0"/>
              <a:t>verder te gaan met het </a:t>
            </a:r>
            <a:r>
              <a:rPr lang="nl-BE" sz="2000" dirty="0" smtClean="0"/>
              <a:t>fusieproces</a:t>
            </a:r>
          </a:p>
          <a:p>
            <a:pPr lvl="1"/>
            <a:r>
              <a:rPr lang="nl-BE" sz="2000" dirty="0" smtClean="0"/>
              <a:t>Besturen stellen een</a:t>
            </a:r>
            <a:r>
              <a:rPr lang="nl-BE" sz="2000" dirty="0"/>
              <a:t> </a:t>
            </a:r>
            <a:r>
              <a:rPr lang="nl-BE" sz="2000" b="1" dirty="0"/>
              <a:t>engagementsverklaring</a:t>
            </a:r>
            <a:r>
              <a:rPr lang="nl-BE" sz="2000" dirty="0"/>
              <a:t> </a:t>
            </a:r>
            <a:r>
              <a:rPr lang="nl-BE" sz="2000" dirty="0" smtClean="0"/>
              <a:t>op.</a:t>
            </a:r>
          </a:p>
          <a:p>
            <a:pPr lvl="1"/>
            <a:r>
              <a:rPr lang="nl-BE" sz="2000" dirty="0" smtClean="0"/>
              <a:t>Het</a:t>
            </a:r>
            <a:r>
              <a:rPr lang="nl-BE" sz="2000" dirty="0"/>
              <a:t> </a:t>
            </a:r>
            <a:r>
              <a:rPr lang="nl-BE" sz="2000" dirty="0">
                <a:hlinkClick r:id="rId2" tooltip="download het voorbeeld"/>
              </a:rPr>
              <a:t>voorbeeld van engagementsverklaring</a:t>
            </a:r>
            <a:r>
              <a:rPr lang="nl-BE" sz="2000" dirty="0"/>
              <a:t> dat hiervoor gebruikt kan worden, is identiek aan de bovenvermelde intentieverklaring. </a:t>
            </a:r>
            <a:endParaRPr lang="nl-BE" sz="2000" dirty="0" smtClean="0"/>
          </a:p>
          <a:p>
            <a:pPr lvl="1"/>
            <a:r>
              <a:rPr lang="nl-BE" sz="2000" dirty="0" smtClean="0"/>
              <a:t>In </a:t>
            </a:r>
            <a:r>
              <a:rPr lang="nl-BE" sz="2000" dirty="0"/>
              <a:t>deze fase zullen de besturen al meer </a:t>
            </a:r>
            <a:r>
              <a:rPr lang="nl-BE" sz="2000" b="1" dirty="0"/>
              <a:t>concrete zaken </a:t>
            </a:r>
            <a:r>
              <a:rPr lang="nl-BE" sz="2000" dirty="0"/>
              <a:t>opnemen zoals bv. de keuze voor de oprichting van een nieuwe vzw of het herschikken van een van de bestaande vzw’s tot fusie-vzw</a:t>
            </a:r>
            <a:r>
              <a:rPr lang="nl-BE" sz="2000" dirty="0" smtClean="0"/>
              <a:t>.</a:t>
            </a:r>
            <a:endParaRPr lang="nl-BE" sz="2000"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25</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1921999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4"/>
            </a:pPr>
            <a:r>
              <a:rPr lang="nl-BE" dirty="0" smtClean="0"/>
              <a:t>Draaiboek</a:t>
            </a:r>
            <a:endParaRPr lang="en-US" dirty="0"/>
          </a:p>
        </p:txBody>
      </p:sp>
      <p:sp>
        <p:nvSpPr>
          <p:cNvPr id="3" name="Tijdelijke aanduiding voor inhoud 2"/>
          <p:cNvSpPr>
            <a:spLocks noGrp="1"/>
          </p:cNvSpPr>
          <p:nvPr>
            <p:ph idx="1"/>
          </p:nvPr>
        </p:nvSpPr>
        <p:spPr/>
        <p:txBody>
          <a:bodyPr/>
          <a:lstStyle/>
          <a:p>
            <a:pPr marL="0" indent="0" algn="ctr">
              <a:buNone/>
            </a:pPr>
            <a:r>
              <a:rPr lang="nl-BE" sz="2400" b="1" dirty="0">
                <a:hlinkClick r:id="rId2" tooltip="download de tekst"/>
              </a:rPr>
              <a:t>Draaiboek fusie van besturen in kader van bestuurlijke optimalisatie en </a:t>
            </a:r>
            <a:r>
              <a:rPr lang="nl-BE" sz="2400" b="1" dirty="0" smtClean="0">
                <a:hlinkClick r:id="rId2" tooltip="download de tekst"/>
              </a:rPr>
              <a:t>schaalvergroting</a:t>
            </a:r>
            <a:endParaRPr lang="nl-BE" sz="2400" b="1" dirty="0" smtClean="0"/>
          </a:p>
          <a:p>
            <a:pPr marL="0" indent="0" algn="ctr">
              <a:buNone/>
            </a:pPr>
            <a:endParaRPr lang="nl-BE" sz="2400" dirty="0" smtClean="0"/>
          </a:p>
          <a:p>
            <a:pPr lvl="1"/>
            <a:r>
              <a:rPr lang="nl-BE" sz="2400" dirty="0" smtClean="0"/>
              <a:t>Leidraad voor besturen die beslissing tot (nadenken over) fusie genomen hebben. </a:t>
            </a:r>
          </a:p>
          <a:p>
            <a:pPr lvl="1"/>
            <a:r>
              <a:rPr lang="nl-BE" sz="2400" dirty="0" smtClean="0"/>
              <a:t>Geeft structureel de verschillende te nemen stappen weer inzake de aanloop naar een fusie en inzake de fusie zelf.</a:t>
            </a:r>
          </a:p>
          <a:p>
            <a:pPr lvl="1"/>
            <a:r>
              <a:rPr lang="nl-BE" sz="2400" dirty="0" smtClean="0"/>
              <a:t>Te vinden op de webpagina ‘</a:t>
            </a:r>
            <a:r>
              <a:rPr lang="nl-BE" sz="2400" dirty="0" err="1" smtClean="0"/>
              <a:t>WAARDEvol</a:t>
            </a:r>
            <a:r>
              <a:rPr lang="nl-BE" sz="2400" dirty="0" smtClean="0"/>
              <a:t> besturen’.</a:t>
            </a:r>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26</a:t>
            </a:fld>
            <a:endParaRPr lang="nl-NL" altLang="nl-BE" dirty="0"/>
          </a:p>
        </p:txBody>
      </p:sp>
    </p:spTree>
    <p:extLst>
      <p:ext uri="{BB962C8B-B14F-4D97-AF65-F5344CB8AC3E}">
        <p14:creationId xmlns:p14="http://schemas.microsoft.com/office/powerpoint/2010/main" val="866748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startAt="5"/>
            </a:pPr>
            <a:r>
              <a:rPr lang="nl-BE" dirty="0" smtClean="0"/>
              <a:t>Een fusie</a:t>
            </a:r>
            <a:endParaRPr lang="en-US" dirty="0"/>
          </a:p>
        </p:txBody>
      </p:sp>
      <p:sp>
        <p:nvSpPr>
          <p:cNvPr id="3" name="Tijdelijke aanduiding voor inhoud 2"/>
          <p:cNvSpPr>
            <a:spLocks noGrp="1"/>
          </p:cNvSpPr>
          <p:nvPr>
            <p:ph idx="1"/>
          </p:nvPr>
        </p:nvSpPr>
        <p:spPr/>
        <p:txBody>
          <a:bodyPr/>
          <a:lstStyle/>
          <a:p>
            <a:pPr marL="342882" lvl="1" indent="0">
              <a:buNone/>
            </a:pPr>
            <a:r>
              <a:rPr lang="nl-BE" dirty="0"/>
              <a:t>E</a:t>
            </a:r>
            <a:r>
              <a:rPr lang="nl-BE" dirty="0" smtClean="0"/>
              <a:t>en fusie</a:t>
            </a:r>
          </a:p>
          <a:p>
            <a:pPr lvl="2"/>
            <a:r>
              <a:rPr lang="nl-NL" dirty="0" smtClean="0"/>
              <a:t>Fusieovereenkomst</a:t>
            </a:r>
            <a:endParaRPr lang="nl-NL" dirty="0"/>
          </a:p>
          <a:p>
            <a:pPr lvl="2"/>
            <a:r>
              <a:rPr lang="nl-NL" dirty="0"/>
              <a:t>Juridische aspecten fusie van vzw’s </a:t>
            </a:r>
          </a:p>
          <a:p>
            <a:pPr lvl="2"/>
            <a:r>
              <a:rPr lang="nl-NL" dirty="0"/>
              <a:t>Instrumentarium </a:t>
            </a:r>
            <a:r>
              <a:rPr lang="nl-NL" dirty="0" smtClean="0"/>
              <a:t>vzw’s</a:t>
            </a:r>
          </a:p>
          <a:p>
            <a:pPr lvl="2"/>
            <a:r>
              <a:rPr lang="nl-NL" dirty="0">
                <a:solidFill>
                  <a:srgbClr val="FF0000"/>
                </a:solidFill>
              </a:rPr>
              <a:t>Personeel</a:t>
            </a:r>
          </a:p>
          <a:p>
            <a:pPr lvl="2"/>
            <a:r>
              <a:rPr lang="nl-NL" dirty="0" smtClean="0">
                <a:solidFill>
                  <a:srgbClr val="002060"/>
                </a:solidFill>
              </a:rPr>
              <a:t>Financiën</a:t>
            </a:r>
            <a:endParaRPr lang="nl-NL" dirty="0">
              <a:solidFill>
                <a:srgbClr val="002060"/>
              </a:solidFill>
            </a:endParaRPr>
          </a:p>
          <a:p>
            <a:pPr lvl="2"/>
            <a:r>
              <a:rPr lang="nl-NL" dirty="0" smtClean="0">
                <a:solidFill>
                  <a:srgbClr val="FF0000"/>
                </a:solidFill>
              </a:rPr>
              <a:t>Patrimonium </a:t>
            </a:r>
          </a:p>
          <a:p>
            <a:pPr lvl="2"/>
            <a:r>
              <a:rPr lang="nl-NL" dirty="0" smtClean="0"/>
              <a:t>Communicatie </a:t>
            </a:r>
            <a:r>
              <a:rPr lang="nl-NL" dirty="0"/>
              <a:t>en </a:t>
            </a:r>
            <a:r>
              <a:rPr lang="nl-NL" dirty="0" smtClean="0"/>
              <a:t>Inspraak</a:t>
            </a:r>
            <a:endParaRPr lang="en-US" dirty="0"/>
          </a:p>
          <a:p>
            <a:pPr lvl="2"/>
            <a:r>
              <a:rPr lang="nl-NL" dirty="0" smtClean="0"/>
              <a:t>Meldingsprocedures </a:t>
            </a:r>
            <a:endParaRPr lang="nl-NL" dirty="0"/>
          </a:p>
          <a:p>
            <a:pPr marL="685765" lvl="2" indent="0">
              <a:buNone/>
            </a:pPr>
            <a:r>
              <a:rPr lang="nl-NL" b="1" dirty="0"/>
              <a:t/>
            </a:r>
            <a:br>
              <a:rPr lang="nl-NL" b="1" dirty="0"/>
            </a:br>
            <a:endParaRPr lang="nl-BE" dirty="0"/>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27</a:t>
            </a:fld>
            <a:endParaRPr lang="nl-NL" altLang="nl-BE" dirty="0"/>
          </a:p>
        </p:txBody>
      </p:sp>
    </p:spTree>
    <p:extLst>
      <p:ext uri="{BB962C8B-B14F-4D97-AF65-F5344CB8AC3E}">
        <p14:creationId xmlns:p14="http://schemas.microsoft.com/office/powerpoint/2010/main" val="2354434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a:t>5. </a:t>
            </a:r>
            <a:r>
              <a:rPr lang="en-US" dirty="0" err="1"/>
              <a:t>Een</a:t>
            </a:r>
            <a:r>
              <a:rPr lang="en-US" dirty="0"/>
              <a:t> </a:t>
            </a:r>
            <a:r>
              <a:rPr lang="en-US" dirty="0" err="1" smtClean="0"/>
              <a:t>fusie</a:t>
            </a:r>
            <a:r>
              <a:rPr lang="en-US" dirty="0" smtClean="0"/>
              <a:t> - </a:t>
            </a:r>
            <a:r>
              <a:rPr lang="en-US" dirty="0" err="1" smtClean="0">
                <a:solidFill>
                  <a:srgbClr val="128015"/>
                </a:solidFill>
              </a:rPr>
              <a:t>Personeel</a:t>
            </a:r>
            <a:endParaRPr lang="en-US" dirty="0">
              <a:solidFill>
                <a:srgbClr val="128015"/>
              </a:solidFill>
            </a:endParaRPr>
          </a:p>
        </p:txBody>
      </p:sp>
      <p:sp>
        <p:nvSpPr>
          <p:cNvPr id="3" name="Tijdelijke aanduiding voor inhoud 2"/>
          <p:cNvSpPr>
            <a:spLocks noGrp="1"/>
          </p:cNvSpPr>
          <p:nvPr>
            <p:ph idx="1"/>
          </p:nvPr>
        </p:nvSpPr>
        <p:spPr/>
        <p:txBody>
          <a:bodyPr/>
          <a:lstStyle/>
          <a:p>
            <a:r>
              <a:rPr lang="nl-BE" dirty="0" smtClean="0"/>
              <a:t>Personeel</a:t>
            </a:r>
          </a:p>
          <a:p>
            <a:pPr marL="857232" lvl="1" indent="-514350">
              <a:buFont typeface="+mj-lt"/>
              <a:buAutoNum type="arabicPeriod"/>
            </a:pPr>
            <a:r>
              <a:rPr lang="nl-BE" dirty="0" smtClean="0"/>
              <a:t>Statuut personeelsleden bij fusie</a:t>
            </a:r>
          </a:p>
          <a:p>
            <a:pPr marL="857232" lvl="1" indent="-514350">
              <a:buFont typeface="+mj-lt"/>
              <a:buAutoNum type="arabicPeriod"/>
            </a:pPr>
            <a:r>
              <a:rPr lang="nl-BE" dirty="0" smtClean="0"/>
              <a:t>Voor- </a:t>
            </a:r>
            <a:r>
              <a:rPr lang="nl-BE" dirty="0"/>
              <a:t>en nadelen?</a:t>
            </a:r>
          </a:p>
          <a:p>
            <a:pPr marL="857232" lvl="1" indent="-514350">
              <a:buFont typeface="+mj-lt"/>
              <a:buAutoNum type="arabicPeriod"/>
            </a:pP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28</a:t>
            </a:fld>
            <a:endParaRPr lang="nl-NL" altLang="nl-BE" dirty="0"/>
          </a:p>
        </p:txBody>
      </p:sp>
    </p:spTree>
    <p:extLst>
      <p:ext uri="{BB962C8B-B14F-4D97-AF65-F5344CB8AC3E}">
        <p14:creationId xmlns:p14="http://schemas.microsoft.com/office/powerpoint/2010/main" val="3840282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a:t>5. </a:t>
            </a:r>
            <a:r>
              <a:rPr lang="en-US" dirty="0" err="1"/>
              <a:t>Een</a:t>
            </a:r>
            <a:r>
              <a:rPr lang="en-US" dirty="0"/>
              <a:t> </a:t>
            </a:r>
            <a:r>
              <a:rPr lang="en-US" dirty="0" err="1" smtClean="0"/>
              <a:t>fusie</a:t>
            </a:r>
            <a:r>
              <a:rPr lang="en-US" dirty="0" smtClean="0"/>
              <a:t> - </a:t>
            </a:r>
            <a:r>
              <a:rPr lang="en-US" dirty="0" err="1" smtClean="0">
                <a:solidFill>
                  <a:srgbClr val="128015"/>
                </a:solidFill>
              </a:rPr>
              <a:t>Personeel</a:t>
            </a:r>
            <a:endParaRPr lang="en-US" dirty="0">
              <a:solidFill>
                <a:srgbClr val="128015"/>
              </a:solidFill>
            </a:endParaRPr>
          </a:p>
        </p:txBody>
      </p:sp>
      <p:sp>
        <p:nvSpPr>
          <p:cNvPr id="3" name="Tijdelijke aanduiding voor inhoud 2"/>
          <p:cNvSpPr>
            <a:spLocks noGrp="1"/>
          </p:cNvSpPr>
          <p:nvPr>
            <p:ph idx="1"/>
          </p:nvPr>
        </p:nvSpPr>
        <p:spPr/>
        <p:txBody>
          <a:bodyPr/>
          <a:lstStyle/>
          <a:p>
            <a:pPr marL="514350" indent="-514350">
              <a:buFont typeface="+mj-lt"/>
              <a:buAutoNum type="arabicPeriod"/>
            </a:pPr>
            <a:r>
              <a:rPr lang="nl-BE" dirty="0" smtClean="0"/>
              <a:t>Statuut</a:t>
            </a:r>
          </a:p>
          <a:p>
            <a:pPr>
              <a:buFont typeface="Wingdings" panose="05000000000000000000" pitchFamily="2" charset="2"/>
              <a:buChar char="§"/>
            </a:pPr>
            <a:r>
              <a:rPr lang="nl-BE" sz="2400" dirty="0" smtClean="0">
                <a:solidFill>
                  <a:srgbClr val="128015"/>
                </a:solidFill>
              </a:rPr>
              <a:t>Personeelsleden krijgen éénzelfde werkgever = </a:t>
            </a:r>
            <a:r>
              <a:rPr lang="nl-BE" sz="2400" b="1" dirty="0" smtClean="0">
                <a:solidFill>
                  <a:srgbClr val="128015"/>
                </a:solidFill>
              </a:rPr>
              <a:t>bestuur vzw</a:t>
            </a:r>
          </a:p>
          <a:p>
            <a:pPr>
              <a:buFont typeface="Wingdings" panose="05000000000000000000" pitchFamily="2" charset="2"/>
              <a:buChar char="§"/>
            </a:pPr>
            <a:r>
              <a:rPr lang="nl-BE" sz="2400" dirty="0" smtClean="0">
                <a:solidFill>
                  <a:srgbClr val="128015"/>
                </a:solidFill>
              </a:rPr>
              <a:t>Personeelsleden verkrijgen hoedanigheid </a:t>
            </a:r>
            <a:r>
              <a:rPr lang="nl-BE" sz="2400" dirty="0">
                <a:solidFill>
                  <a:srgbClr val="128015"/>
                </a:solidFill>
              </a:rPr>
              <a:t>van personeelslid van het overnemende bestuur, met </a:t>
            </a:r>
            <a:r>
              <a:rPr lang="nl-BE" sz="2400" b="1" dirty="0">
                <a:solidFill>
                  <a:srgbClr val="128015"/>
                </a:solidFill>
              </a:rPr>
              <a:t>behoud van het statuut </a:t>
            </a:r>
            <a:r>
              <a:rPr lang="nl-BE" sz="2400" dirty="0">
                <a:solidFill>
                  <a:srgbClr val="128015"/>
                </a:solidFill>
              </a:rPr>
              <a:t>van vaste benoeming of tijdelijke aanstelling. </a:t>
            </a:r>
            <a:endParaRPr lang="nl-BE" sz="2400" dirty="0" smtClean="0">
              <a:solidFill>
                <a:srgbClr val="128015"/>
              </a:solidFill>
            </a:endParaRPr>
          </a:p>
          <a:p>
            <a:pPr>
              <a:buFont typeface="Wingdings" panose="05000000000000000000" pitchFamily="2" charset="2"/>
              <a:buChar char="§"/>
            </a:pPr>
            <a:r>
              <a:rPr lang="nl-BE" sz="2400" b="1" dirty="0">
                <a:solidFill>
                  <a:srgbClr val="128015"/>
                </a:solidFill>
              </a:rPr>
              <a:t>Overname</a:t>
            </a:r>
            <a:r>
              <a:rPr lang="nl-BE" sz="2400" dirty="0">
                <a:solidFill>
                  <a:srgbClr val="128015"/>
                </a:solidFill>
              </a:rPr>
              <a:t> </a:t>
            </a:r>
            <a:r>
              <a:rPr lang="nl-BE" sz="2400" dirty="0" smtClean="0">
                <a:solidFill>
                  <a:srgbClr val="128015"/>
                </a:solidFill>
              </a:rPr>
              <a:t>van dienstanciënniteit (met terugwerkende kracht!), kandidatuur </a:t>
            </a:r>
            <a:r>
              <a:rPr lang="nl-BE" sz="2400" dirty="0">
                <a:solidFill>
                  <a:srgbClr val="128015"/>
                </a:solidFill>
              </a:rPr>
              <a:t>voor tijdelijke aanstelling voor doorlopende duur of voor vaste </a:t>
            </a:r>
            <a:r>
              <a:rPr lang="nl-BE" sz="2400" dirty="0" smtClean="0">
                <a:solidFill>
                  <a:srgbClr val="128015"/>
                </a:solidFill>
              </a:rPr>
              <a:t>benoeming, </a:t>
            </a:r>
            <a:r>
              <a:rPr lang="nl-BE" sz="2400" dirty="0">
                <a:solidFill>
                  <a:srgbClr val="128015"/>
                </a:solidFill>
              </a:rPr>
              <a:t>recht op tijdelijke aanstelling voor doorlopende duur </a:t>
            </a:r>
            <a:r>
              <a:rPr lang="nl-BE" sz="2400" dirty="0" smtClean="0">
                <a:solidFill>
                  <a:srgbClr val="128015"/>
                </a:solidFill>
              </a:rPr>
              <a:t>en </a:t>
            </a:r>
            <a:r>
              <a:rPr lang="nl-BE" sz="2400" dirty="0" err="1">
                <a:solidFill>
                  <a:srgbClr val="128015"/>
                </a:solidFill>
              </a:rPr>
              <a:t>vacantverklaring</a:t>
            </a:r>
            <a:r>
              <a:rPr lang="nl-BE" sz="2400" dirty="0">
                <a:solidFill>
                  <a:srgbClr val="128015"/>
                </a:solidFill>
              </a:rPr>
              <a:t> met het oog op vaste benoeming. </a:t>
            </a:r>
          </a:p>
          <a:p>
            <a:pPr>
              <a:buFont typeface="Wingdings" panose="05000000000000000000" pitchFamily="2" charset="2"/>
              <a:buChar char="§"/>
            </a:pPr>
            <a:endParaRPr lang="en-US" sz="2400" dirty="0"/>
          </a:p>
          <a:p>
            <a:pPr marL="342882" lvl="1" indent="0">
              <a:buNone/>
            </a:pPr>
            <a:endParaRPr lang="nl-BE" dirty="0" smtClean="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29</a:t>
            </a:fld>
            <a:endParaRPr lang="nl-NL" altLang="nl-BE" dirty="0"/>
          </a:p>
        </p:txBody>
      </p:sp>
    </p:spTree>
    <p:extLst>
      <p:ext uri="{BB962C8B-B14F-4D97-AF65-F5344CB8AC3E}">
        <p14:creationId xmlns:p14="http://schemas.microsoft.com/office/powerpoint/2010/main" val="43205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Inleiding </a:t>
            </a:r>
            <a:endParaRPr lang="en-US" dirty="0"/>
          </a:p>
        </p:txBody>
      </p:sp>
      <p:sp>
        <p:nvSpPr>
          <p:cNvPr id="3" name="Tijdelijke aanduiding voor inhoud 2"/>
          <p:cNvSpPr>
            <a:spLocks noGrp="1"/>
          </p:cNvSpPr>
          <p:nvPr>
            <p:ph idx="1"/>
          </p:nvPr>
        </p:nvSpPr>
        <p:spPr/>
        <p:txBody>
          <a:bodyPr/>
          <a:lstStyle/>
          <a:p>
            <a:pPr lvl="1"/>
            <a:r>
              <a:rPr lang="nl-BE" dirty="0" smtClean="0"/>
              <a:t>Bestuurlijke optimalisatie</a:t>
            </a:r>
          </a:p>
          <a:p>
            <a:pPr lvl="2"/>
            <a:r>
              <a:rPr lang="nl-BE" dirty="0" smtClean="0"/>
              <a:t>Vertrekkend </a:t>
            </a:r>
            <a:r>
              <a:rPr lang="nl-BE" dirty="0"/>
              <a:t>vanuit de gezamenlijke </a:t>
            </a:r>
            <a:r>
              <a:rPr lang="nl-BE" b="1" dirty="0" smtClean="0"/>
              <a:t>VCLB-waarden</a:t>
            </a:r>
            <a:r>
              <a:rPr lang="nl-BE" dirty="0" smtClean="0"/>
              <a:t> </a:t>
            </a:r>
          </a:p>
          <a:p>
            <a:pPr lvl="2"/>
            <a:r>
              <a:rPr lang="nl-BE" dirty="0" smtClean="0"/>
              <a:t>Via een</a:t>
            </a:r>
            <a:r>
              <a:rPr lang="nl-BE" dirty="0"/>
              <a:t> </a:t>
            </a:r>
            <a:r>
              <a:rPr lang="nl-BE" dirty="0">
                <a:hlinkClick r:id="rId2" tooltip="naar ontwerpgerichte procesaanpak"/>
              </a:rPr>
              <a:t>ontwerpgerichte </a:t>
            </a:r>
            <a:r>
              <a:rPr lang="nl-BE" dirty="0" smtClean="0">
                <a:hlinkClick r:id="rId2" tooltip="naar ontwerpgerichte procesaanpak"/>
              </a:rPr>
              <a:t>procesaanpak</a:t>
            </a:r>
            <a:endParaRPr lang="nl-BE" dirty="0" smtClean="0"/>
          </a:p>
          <a:p>
            <a:pPr lvl="2"/>
            <a:r>
              <a:rPr lang="nl-BE" dirty="0" smtClean="0"/>
              <a:t>Op basis van</a:t>
            </a:r>
            <a:r>
              <a:rPr lang="nl-BE" dirty="0"/>
              <a:t> </a:t>
            </a:r>
            <a:r>
              <a:rPr lang="nl-BE" dirty="0">
                <a:hlinkClick r:id="rId3" tooltip="naar ontwerpeisen"/>
              </a:rPr>
              <a:t>ontwerpeisen</a:t>
            </a:r>
            <a:r>
              <a:rPr lang="nl-BE" dirty="0"/>
              <a:t> en </a:t>
            </a:r>
            <a:r>
              <a:rPr lang="nl-BE" dirty="0" smtClean="0">
                <a:hlinkClick r:id="rId3" tooltip="naar aanbevelingen"/>
              </a:rPr>
              <a:t>aanbevelingen</a:t>
            </a:r>
            <a:endParaRPr lang="nl-BE" dirty="0" smtClean="0"/>
          </a:p>
          <a:p>
            <a:pPr lvl="2"/>
            <a:r>
              <a:rPr lang="nl-BE" dirty="0"/>
              <a:t>Ondersteuning via webpagina </a:t>
            </a:r>
            <a:r>
              <a:rPr lang="nl-BE" dirty="0">
                <a:hlinkClick r:id="rId4"/>
              </a:rPr>
              <a:t>WAARDEvol besturen</a:t>
            </a:r>
            <a:endParaRPr lang="nl-BE" dirty="0"/>
          </a:p>
          <a:p>
            <a:pPr marL="685765" lvl="2" indent="0">
              <a:buNone/>
            </a:pPr>
            <a:endParaRPr lang="nl-BE" dirty="0" smtClean="0"/>
          </a:p>
          <a:p>
            <a:pPr lvl="1"/>
            <a:r>
              <a:rPr lang="nl-BE" dirty="0"/>
              <a:t>S</a:t>
            </a:r>
            <a:r>
              <a:rPr lang="nl-BE" dirty="0" smtClean="0"/>
              <a:t>amenwerking of fusie als onderdeel van proces naar bestuurlijke optimalisatie</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a:t>
            </a:fld>
            <a:endParaRPr lang="nl-NL" altLang="nl-BE" dirty="0"/>
          </a:p>
        </p:txBody>
      </p:sp>
    </p:spTree>
    <p:extLst>
      <p:ext uri="{BB962C8B-B14F-4D97-AF65-F5344CB8AC3E}">
        <p14:creationId xmlns:p14="http://schemas.microsoft.com/office/powerpoint/2010/main" val="426125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a:t>5. </a:t>
            </a:r>
            <a:r>
              <a:rPr lang="en-US" dirty="0" err="1"/>
              <a:t>Een</a:t>
            </a:r>
            <a:r>
              <a:rPr lang="en-US" dirty="0"/>
              <a:t> </a:t>
            </a:r>
            <a:r>
              <a:rPr lang="en-US" dirty="0" err="1" smtClean="0"/>
              <a:t>fusie</a:t>
            </a:r>
            <a:r>
              <a:rPr lang="en-US" dirty="0" smtClean="0"/>
              <a:t> - </a:t>
            </a:r>
            <a:r>
              <a:rPr lang="en-US" dirty="0" err="1">
                <a:solidFill>
                  <a:srgbClr val="128015"/>
                </a:solidFill>
              </a:rPr>
              <a:t>P</a:t>
            </a:r>
            <a:r>
              <a:rPr lang="en-US" dirty="0" err="1" smtClean="0">
                <a:solidFill>
                  <a:srgbClr val="128015"/>
                </a:solidFill>
              </a:rPr>
              <a:t>ersoneel</a:t>
            </a:r>
            <a:endParaRPr lang="en-US" dirty="0">
              <a:solidFill>
                <a:srgbClr val="128015"/>
              </a:solidFill>
            </a:endParaRPr>
          </a:p>
        </p:txBody>
      </p:sp>
      <p:sp>
        <p:nvSpPr>
          <p:cNvPr id="3" name="Tijdelijke aanduiding voor inhoud 2"/>
          <p:cNvSpPr>
            <a:spLocks noGrp="1"/>
          </p:cNvSpPr>
          <p:nvPr>
            <p:ph idx="1"/>
          </p:nvPr>
        </p:nvSpPr>
        <p:spPr/>
        <p:txBody>
          <a:bodyPr/>
          <a:lstStyle/>
          <a:p>
            <a:pPr marL="0" indent="0">
              <a:buNone/>
            </a:pPr>
            <a:endParaRPr lang="nl-BE" dirty="0" smtClean="0"/>
          </a:p>
          <a:p>
            <a:pPr>
              <a:buFont typeface="Wingdings" panose="05000000000000000000" pitchFamily="2" charset="2"/>
              <a:buChar char="§"/>
            </a:pPr>
            <a:r>
              <a:rPr lang="nl-BE" sz="2400" dirty="0" smtClean="0">
                <a:solidFill>
                  <a:srgbClr val="128015"/>
                </a:solidFill>
              </a:rPr>
              <a:t>De </a:t>
            </a:r>
            <a:r>
              <a:rPr lang="nl-BE" sz="2400" dirty="0">
                <a:solidFill>
                  <a:srgbClr val="128015"/>
                </a:solidFill>
              </a:rPr>
              <a:t>overname van het CLB door een ander bestuur heeft dus</a:t>
            </a:r>
            <a:r>
              <a:rPr lang="nl-BE" sz="2400" b="1" dirty="0">
                <a:solidFill>
                  <a:srgbClr val="128015"/>
                </a:solidFill>
              </a:rPr>
              <a:t> geen nadelige gevolgen </a:t>
            </a:r>
            <a:r>
              <a:rPr lang="nl-BE" sz="2400" dirty="0">
                <a:solidFill>
                  <a:srgbClr val="128015"/>
                </a:solidFill>
              </a:rPr>
              <a:t>voor het </a:t>
            </a:r>
            <a:r>
              <a:rPr lang="nl-BE" sz="2400" b="1" dirty="0">
                <a:solidFill>
                  <a:srgbClr val="128015"/>
                </a:solidFill>
              </a:rPr>
              <a:t>statuut</a:t>
            </a:r>
            <a:r>
              <a:rPr lang="nl-BE" sz="2400" dirty="0">
                <a:solidFill>
                  <a:srgbClr val="128015"/>
                </a:solidFill>
              </a:rPr>
              <a:t> van de </a:t>
            </a:r>
            <a:r>
              <a:rPr lang="nl-BE" sz="2400" dirty="0" smtClean="0">
                <a:solidFill>
                  <a:srgbClr val="128015"/>
                </a:solidFill>
              </a:rPr>
              <a:t>personeelsleden. </a:t>
            </a:r>
          </a:p>
          <a:p>
            <a:pPr>
              <a:buFont typeface="Wingdings" panose="05000000000000000000" pitchFamily="2" charset="2"/>
              <a:buChar char="§"/>
            </a:pPr>
            <a:r>
              <a:rPr lang="nl-BE" sz="2400" dirty="0" smtClean="0">
                <a:solidFill>
                  <a:srgbClr val="128015"/>
                </a:solidFill>
              </a:rPr>
              <a:t>Personeelsleden bouwen vanaf dan rechten op binnen het </a:t>
            </a:r>
            <a:r>
              <a:rPr lang="nl-BE" sz="2400" b="1" dirty="0" smtClean="0">
                <a:solidFill>
                  <a:srgbClr val="128015"/>
                </a:solidFill>
              </a:rPr>
              <a:t>volledige bestuur</a:t>
            </a:r>
            <a:r>
              <a:rPr lang="nl-BE" sz="2400" dirty="0" smtClean="0">
                <a:solidFill>
                  <a:srgbClr val="128015"/>
                </a:solidFill>
              </a:rPr>
              <a:t>. Dit biedt voor- en nadelen. </a:t>
            </a:r>
          </a:p>
          <a:p>
            <a:pPr>
              <a:buFont typeface="Wingdings" panose="05000000000000000000" pitchFamily="2" charset="2"/>
              <a:buChar char="§"/>
            </a:pPr>
            <a:r>
              <a:rPr lang="nl-BE" sz="2400" dirty="0" smtClean="0">
                <a:solidFill>
                  <a:srgbClr val="128015"/>
                </a:solidFill>
              </a:rPr>
              <a:t>Meer informatie: zie </a:t>
            </a:r>
            <a:r>
              <a:rPr lang="nl-BE" sz="2400" dirty="0" smtClean="0">
                <a:solidFill>
                  <a:srgbClr val="128015"/>
                </a:solidFill>
              </a:rPr>
              <a:t>document </a:t>
            </a:r>
            <a:r>
              <a:rPr lang="nl-BE" sz="2400" dirty="0" smtClean="0">
                <a:solidFill>
                  <a:srgbClr val="128015"/>
                </a:solidFill>
              </a:rPr>
              <a:t>‘</a:t>
            </a:r>
            <a:r>
              <a:rPr lang="nl-BE" sz="2400" dirty="0" smtClean="0">
                <a:solidFill>
                  <a:srgbClr val="128015"/>
                </a:solidFill>
                <a:hlinkClick r:id="rId2"/>
              </a:rPr>
              <a:t>Personeel</a:t>
            </a:r>
            <a:r>
              <a:rPr lang="nl-BE" sz="2400" dirty="0" smtClean="0">
                <a:solidFill>
                  <a:srgbClr val="128015"/>
                </a:solidFill>
              </a:rPr>
              <a:t>’ op Webpagina ‘</a:t>
            </a:r>
            <a:r>
              <a:rPr lang="nl-BE" sz="2400" dirty="0" smtClean="0">
                <a:solidFill>
                  <a:srgbClr val="128015"/>
                </a:solidFill>
                <a:hlinkClick r:id="rId3"/>
              </a:rPr>
              <a:t>Waardevol besturen</a:t>
            </a:r>
            <a:r>
              <a:rPr lang="nl-BE" sz="2400" dirty="0" smtClean="0">
                <a:solidFill>
                  <a:srgbClr val="128015"/>
                </a:solidFill>
              </a:rPr>
              <a:t>’. </a:t>
            </a:r>
            <a:endParaRPr lang="en-US" sz="2400" dirty="0" smtClean="0">
              <a:solidFill>
                <a:srgbClr val="128015"/>
              </a:solidFill>
            </a:endParaRPr>
          </a:p>
          <a:p>
            <a:pPr marL="342882" lvl="1" indent="0">
              <a:buNone/>
            </a:pPr>
            <a:endParaRPr lang="nl-BE" dirty="0" smtClean="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30</a:t>
            </a:fld>
            <a:endParaRPr lang="nl-NL" altLang="nl-BE" dirty="0"/>
          </a:p>
        </p:txBody>
      </p:sp>
    </p:spTree>
    <p:extLst>
      <p:ext uri="{BB962C8B-B14F-4D97-AF65-F5344CB8AC3E}">
        <p14:creationId xmlns:p14="http://schemas.microsoft.com/office/powerpoint/2010/main" val="41117959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a:t>5. </a:t>
            </a:r>
            <a:r>
              <a:rPr lang="en-US" dirty="0" err="1"/>
              <a:t>Een</a:t>
            </a:r>
            <a:r>
              <a:rPr lang="en-US" dirty="0"/>
              <a:t> </a:t>
            </a:r>
            <a:r>
              <a:rPr lang="en-US" dirty="0" err="1" smtClean="0"/>
              <a:t>fusie</a:t>
            </a:r>
            <a:r>
              <a:rPr lang="en-US" dirty="0" smtClean="0"/>
              <a:t> - </a:t>
            </a:r>
            <a:r>
              <a:rPr lang="en-US" dirty="0" err="1" smtClean="0">
                <a:solidFill>
                  <a:srgbClr val="128015"/>
                </a:solidFill>
              </a:rPr>
              <a:t>Personeel</a:t>
            </a:r>
            <a:endParaRPr lang="en-US" dirty="0">
              <a:solidFill>
                <a:srgbClr val="128015"/>
              </a:solidFill>
            </a:endParaRPr>
          </a:p>
        </p:txBody>
      </p:sp>
      <p:sp>
        <p:nvSpPr>
          <p:cNvPr id="3" name="Tijdelijke aanduiding voor inhoud 2"/>
          <p:cNvSpPr>
            <a:spLocks noGrp="1"/>
          </p:cNvSpPr>
          <p:nvPr>
            <p:ph idx="1"/>
          </p:nvPr>
        </p:nvSpPr>
        <p:spPr/>
        <p:txBody>
          <a:bodyPr/>
          <a:lstStyle/>
          <a:p>
            <a:pPr marL="514350" indent="-514350">
              <a:buFont typeface="+mj-lt"/>
              <a:buAutoNum type="arabicPeriod" startAt="2"/>
            </a:pPr>
            <a:r>
              <a:rPr lang="nl-BE" dirty="0" smtClean="0"/>
              <a:t>Voor- en nadelen?</a:t>
            </a:r>
          </a:p>
          <a:p>
            <a:pPr marL="514350" indent="-514350">
              <a:buFont typeface="+mj-lt"/>
              <a:buAutoNum type="alphaLcParenR"/>
            </a:pPr>
            <a:r>
              <a:rPr lang="nl-BE" sz="2800" dirty="0" smtClean="0"/>
              <a:t>Voordelen: </a:t>
            </a:r>
          </a:p>
          <a:p>
            <a:pPr lvl="1"/>
            <a:r>
              <a:rPr lang="nl-BE" sz="2400" dirty="0"/>
              <a:t>Bestuur beslist finaal over besteding </a:t>
            </a:r>
            <a:r>
              <a:rPr lang="nl-BE" sz="2400" dirty="0" smtClean="0"/>
              <a:t>OG</a:t>
            </a:r>
          </a:p>
          <a:p>
            <a:pPr lvl="1"/>
            <a:r>
              <a:rPr lang="nl-BE" sz="2400" dirty="0" smtClean="0"/>
              <a:t>Gecentraliseerd personeelsbeleid</a:t>
            </a:r>
          </a:p>
          <a:p>
            <a:pPr lvl="1"/>
            <a:r>
              <a:rPr lang="nl-BE" sz="2400" dirty="0" smtClean="0"/>
              <a:t>Specialisatie personeelsregelgeving/administratie</a:t>
            </a:r>
          </a:p>
          <a:p>
            <a:pPr lvl="1"/>
            <a:r>
              <a:rPr lang="nl-BE" sz="2400" dirty="0" smtClean="0"/>
              <a:t>Personeelsleden kunnen rechten (TADD, vaste benoeming) opbouwen binnen volledige bestuur. </a:t>
            </a:r>
            <a:endParaRPr lang="en-US" sz="2400"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31</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826594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a:t>5. </a:t>
            </a:r>
            <a:r>
              <a:rPr lang="en-US" dirty="0" err="1"/>
              <a:t>Een</a:t>
            </a:r>
            <a:r>
              <a:rPr lang="en-US" dirty="0"/>
              <a:t> </a:t>
            </a:r>
            <a:r>
              <a:rPr lang="en-US" dirty="0" err="1" smtClean="0"/>
              <a:t>fusie</a:t>
            </a:r>
            <a:r>
              <a:rPr lang="en-US" dirty="0" smtClean="0"/>
              <a:t> - </a:t>
            </a:r>
            <a:r>
              <a:rPr lang="en-US" dirty="0" err="1" smtClean="0">
                <a:solidFill>
                  <a:srgbClr val="128015"/>
                </a:solidFill>
              </a:rPr>
              <a:t>Personeel</a:t>
            </a:r>
            <a:endParaRPr lang="en-US" dirty="0">
              <a:solidFill>
                <a:srgbClr val="128015"/>
              </a:solidFill>
            </a:endParaRPr>
          </a:p>
        </p:txBody>
      </p:sp>
      <p:sp>
        <p:nvSpPr>
          <p:cNvPr id="3" name="Tijdelijke aanduiding voor inhoud 2"/>
          <p:cNvSpPr>
            <a:spLocks noGrp="1"/>
          </p:cNvSpPr>
          <p:nvPr>
            <p:ph idx="1"/>
          </p:nvPr>
        </p:nvSpPr>
        <p:spPr/>
        <p:txBody>
          <a:bodyPr/>
          <a:lstStyle/>
          <a:p>
            <a:pPr marL="514350" indent="-514350">
              <a:buFont typeface="+mj-lt"/>
              <a:buAutoNum type="arabicPeriod" startAt="2"/>
            </a:pPr>
            <a:r>
              <a:rPr lang="nl-BE" dirty="0" smtClean="0"/>
              <a:t>Voor en nadelen?</a:t>
            </a:r>
          </a:p>
          <a:p>
            <a:pPr marL="514350" indent="-514350">
              <a:buFont typeface="+mj-lt"/>
              <a:buAutoNum type="alphaLcParenR" startAt="2"/>
            </a:pPr>
            <a:r>
              <a:rPr lang="nl-BE" sz="2800" dirty="0" smtClean="0"/>
              <a:t>Nadelen:</a:t>
            </a:r>
          </a:p>
          <a:p>
            <a:pPr lvl="1"/>
            <a:r>
              <a:rPr lang="nl-BE" sz="2400" dirty="0"/>
              <a:t>Complexiteit personeelsbeleid: personeelsleden bouwen rechten op binnen bestuur (voorrangsregels vacatures, TADD, vaste benoeming, … zijn complexer)</a:t>
            </a:r>
          </a:p>
          <a:p>
            <a:pPr lvl="1"/>
            <a:r>
              <a:rPr lang="nl-BE" sz="2400" dirty="0" smtClean="0"/>
              <a:t>Overgang: samenvoegen </a:t>
            </a:r>
            <a:r>
              <a:rPr lang="nl-BE" sz="2400" dirty="0"/>
              <a:t>beleid van betrokken </a:t>
            </a:r>
            <a:r>
              <a:rPr lang="nl-BE" sz="2400" dirty="0" smtClean="0"/>
              <a:t>besturen</a:t>
            </a:r>
          </a:p>
          <a:p>
            <a:pPr lvl="1"/>
            <a:endParaRPr lang="nl-BE" sz="2400" dirty="0" smtClean="0"/>
          </a:p>
          <a:p>
            <a:pPr marL="342882" lvl="1" indent="0">
              <a:buNone/>
            </a:pPr>
            <a:endParaRPr lang="nl-BE" dirty="0" smtClean="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32</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67055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342882" lvl="1" indent="0">
              <a:buNone/>
            </a:pPr>
            <a:r>
              <a:rPr lang="nl-BE" sz="3200" dirty="0" smtClean="0">
                <a:solidFill>
                  <a:srgbClr val="002060"/>
                </a:solidFill>
              </a:rPr>
              <a:t>Patrimonium:</a:t>
            </a:r>
          </a:p>
          <a:p>
            <a:pPr marL="857232" lvl="1" indent="-514350">
              <a:buFont typeface="+mj-lt"/>
              <a:buAutoNum type="arabicPeriod"/>
            </a:pPr>
            <a:r>
              <a:rPr lang="nl-BE" dirty="0" smtClean="0"/>
              <a:t>Informatie verzamelen</a:t>
            </a:r>
          </a:p>
          <a:p>
            <a:pPr marL="857232" lvl="1" indent="-514350">
              <a:buFont typeface="+mj-lt"/>
              <a:buAutoNum type="arabicPeriod"/>
            </a:pPr>
            <a:r>
              <a:rPr lang="nl-BE" dirty="0" smtClean="0"/>
              <a:t>Mogelijkheden bij volle eigendom</a:t>
            </a:r>
          </a:p>
          <a:p>
            <a:pPr marL="857232" lvl="1" indent="-514350">
              <a:buFont typeface="+mj-lt"/>
              <a:buAutoNum type="arabicPeriod"/>
            </a:pPr>
            <a:r>
              <a:rPr lang="nl-BE" dirty="0" smtClean="0"/>
              <a:t>Voorwaarden overdracht zakelijke rechten</a:t>
            </a:r>
          </a:p>
          <a:p>
            <a:pPr marL="857232" lvl="1" indent="-514350">
              <a:buFont typeface="+mj-lt"/>
              <a:buAutoNum type="arabicPeriod"/>
            </a:pPr>
            <a:r>
              <a:rPr lang="nl-BE" dirty="0" smtClean="0"/>
              <a:t>Mogelijke overdrachten </a:t>
            </a:r>
          </a:p>
          <a:p>
            <a:pPr marL="857232" lvl="1" indent="-514350">
              <a:buFont typeface="+mj-lt"/>
              <a:buAutoNum type="arabicPeriod"/>
            </a:pPr>
            <a:endParaRPr lang="nl-BE" dirty="0" smtClean="0"/>
          </a:p>
          <a:p>
            <a:pPr marL="857232" lvl="1" indent="-514350">
              <a:buFont typeface="+mj-lt"/>
              <a:buAutoNum type="arabicPeriod"/>
            </a:pPr>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33</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376986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514350" indent="-514350">
              <a:buFont typeface="+mj-lt"/>
              <a:buAutoNum type="arabicPeriod"/>
            </a:pPr>
            <a:r>
              <a:rPr lang="nl-BE" dirty="0" smtClean="0"/>
              <a:t>Informatie verzamelen</a:t>
            </a:r>
            <a:endParaRPr lang="en-US" dirty="0" smtClean="0"/>
          </a:p>
          <a:p>
            <a:pPr marL="300023" lvl="1" indent="0">
              <a:buNone/>
            </a:pPr>
            <a:r>
              <a:rPr lang="nl-BE" dirty="0" smtClean="0"/>
              <a:t>Bespreekbaar maken en objectieve vergelijkbare gegevens verzamelen: </a:t>
            </a:r>
          </a:p>
          <a:p>
            <a:pPr marL="757223" lvl="1" indent="-457200">
              <a:buFont typeface="Arial" panose="020B0604020202020204" pitchFamily="34" charset="0"/>
              <a:buChar char="•"/>
            </a:pPr>
            <a:r>
              <a:rPr lang="nl-BE" dirty="0" smtClean="0"/>
              <a:t>Basisinformatie</a:t>
            </a:r>
          </a:p>
          <a:p>
            <a:pPr marL="1057245" lvl="2" indent="-457200">
              <a:buFont typeface="Arial" panose="020B0604020202020204" pitchFamily="34" charset="0"/>
              <a:buChar char="•"/>
            </a:pPr>
            <a:r>
              <a:rPr lang="nl-BE" dirty="0" smtClean="0"/>
              <a:t>Adresgegevens</a:t>
            </a:r>
          </a:p>
          <a:p>
            <a:pPr marL="1057245" lvl="2" indent="-457200">
              <a:buFont typeface="Arial" panose="020B0604020202020204" pitchFamily="34" charset="0"/>
              <a:buChar char="•"/>
            </a:pPr>
            <a:r>
              <a:rPr lang="nl-BE" dirty="0" smtClean="0"/>
              <a:t>Gestandaardiseerde opmeting werkingsgebied</a:t>
            </a:r>
          </a:p>
          <a:p>
            <a:pPr marL="1057245" lvl="2" indent="-457200">
              <a:buFont typeface="Arial" panose="020B0604020202020204" pitchFamily="34" charset="0"/>
              <a:buChar char="•"/>
            </a:pPr>
            <a:r>
              <a:rPr lang="nl-BE" dirty="0" smtClean="0"/>
              <a:t>Eigendommen</a:t>
            </a:r>
          </a:p>
          <a:p>
            <a:pPr marL="1057245" lvl="2" indent="-457200">
              <a:buFont typeface="Arial" panose="020B0604020202020204" pitchFamily="34" charset="0"/>
              <a:buChar char="•"/>
            </a:pPr>
            <a:r>
              <a:rPr lang="nl-BE" dirty="0" smtClean="0"/>
              <a:t>Attesten</a:t>
            </a:r>
          </a:p>
          <a:p>
            <a:pPr marL="1057245" lvl="2" indent="-457200">
              <a:buFont typeface="Arial" panose="020B0604020202020204" pitchFamily="34" charset="0"/>
              <a:buChar char="•"/>
            </a:pPr>
            <a:r>
              <a:rPr lang="nl-BE" dirty="0" smtClean="0"/>
              <a:t>Keuringen</a:t>
            </a:r>
          </a:p>
          <a:p>
            <a:pPr marL="1057245" lvl="2" indent="-457200">
              <a:buFont typeface="Arial" panose="020B0604020202020204" pitchFamily="34" charset="0"/>
              <a:buChar char="•"/>
            </a:pPr>
            <a:r>
              <a:rPr lang="nl-BE" dirty="0" smtClean="0"/>
              <a:t>Kwaliteit bodem</a:t>
            </a:r>
          </a:p>
          <a:p>
            <a:pPr marL="1057245" lvl="2" indent="-457200">
              <a:buFont typeface="Arial" panose="020B0604020202020204" pitchFamily="34" charset="0"/>
              <a:buChar char="•"/>
            </a:pPr>
            <a:r>
              <a:rPr lang="nl-BE" dirty="0" smtClean="0"/>
              <a:t>…</a:t>
            </a:r>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34</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2759267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757223" lvl="1" indent="-457200">
              <a:buFont typeface="Arial" panose="020B0604020202020204" pitchFamily="34" charset="0"/>
              <a:buChar char="•"/>
            </a:pPr>
            <a:r>
              <a:rPr lang="nl-BE" dirty="0"/>
              <a:t>Lopende </a:t>
            </a:r>
            <a:r>
              <a:rPr lang="nl-BE" dirty="0" smtClean="0"/>
              <a:t>contracten</a:t>
            </a:r>
          </a:p>
          <a:p>
            <a:pPr marL="1057245" lvl="2" indent="-457200">
              <a:buFont typeface="Arial" panose="020B0604020202020204" pitchFamily="34" charset="0"/>
              <a:buChar char="•"/>
            </a:pPr>
            <a:r>
              <a:rPr lang="nl-BE" dirty="0" smtClean="0"/>
              <a:t>Huur overeenkomst</a:t>
            </a:r>
          </a:p>
          <a:p>
            <a:pPr marL="1057245" lvl="2" indent="-457200">
              <a:buFont typeface="Arial" panose="020B0604020202020204" pitchFamily="34" charset="0"/>
              <a:buChar char="•"/>
            </a:pPr>
            <a:r>
              <a:rPr lang="nl-BE" dirty="0" smtClean="0"/>
              <a:t>Zakelijk recht</a:t>
            </a:r>
          </a:p>
          <a:p>
            <a:pPr marL="1400128" lvl="3" indent="-457200">
              <a:buFont typeface="Arial" panose="020B0604020202020204" pitchFamily="34" charset="0"/>
              <a:buChar char="•"/>
            </a:pPr>
            <a:r>
              <a:rPr lang="nl-BE" dirty="0" smtClean="0"/>
              <a:t>Erfpacht overeenkomst</a:t>
            </a:r>
          </a:p>
          <a:p>
            <a:pPr marL="1400128" lvl="3" indent="-457200">
              <a:buFont typeface="Arial" panose="020B0604020202020204" pitchFamily="34" charset="0"/>
              <a:buChar char="•"/>
            </a:pPr>
            <a:r>
              <a:rPr lang="nl-BE" dirty="0" smtClean="0"/>
              <a:t>Opstal overeenkomst</a:t>
            </a:r>
          </a:p>
          <a:p>
            <a:pPr marL="1057245" lvl="2" indent="-457200">
              <a:buFont typeface="Arial" panose="020B0604020202020204" pitchFamily="34" charset="0"/>
              <a:buChar char="•"/>
            </a:pPr>
            <a:r>
              <a:rPr lang="nl-BE" dirty="0" smtClean="0"/>
              <a:t>DBFM-overeenkomst</a:t>
            </a:r>
          </a:p>
          <a:p>
            <a:pPr marL="1057245" lvl="2" indent="-457200">
              <a:buFont typeface="Arial" panose="020B0604020202020204" pitchFamily="34" charset="0"/>
              <a:buChar char="•"/>
            </a:pPr>
            <a:r>
              <a:rPr lang="nl-BE" dirty="0" smtClean="0"/>
              <a:t>Verzekeringscontracten</a:t>
            </a:r>
          </a:p>
          <a:p>
            <a:pPr marL="1057245" lvl="2" indent="-457200">
              <a:buFont typeface="Arial" panose="020B0604020202020204" pitchFamily="34" charset="0"/>
              <a:buChar char="•"/>
            </a:pPr>
            <a:r>
              <a:rPr lang="nl-BE" dirty="0" smtClean="0"/>
              <a:t>…</a:t>
            </a:r>
          </a:p>
          <a:p>
            <a:pPr marL="1057245" lvl="2" indent="-457200">
              <a:buFont typeface="Arial" panose="020B0604020202020204" pitchFamily="34" charset="0"/>
              <a:buChar char="•"/>
            </a:pPr>
            <a:endParaRPr lang="nl-BE" dirty="0"/>
          </a:p>
          <a:p>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35</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29623483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757223" lvl="1" indent="-457200">
              <a:buFont typeface="Arial" panose="020B0604020202020204" pitchFamily="34" charset="0"/>
              <a:buChar char="•"/>
            </a:pPr>
            <a:r>
              <a:rPr lang="nl-BE" dirty="0" smtClean="0"/>
              <a:t>Investeringen</a:t>
            </a:r>
          </a:p>
          <a:p>
            <a:pPr marL="1057245" lvl="2" indent="-457200">
              <a:buFont typeface="Arial" panose="020B0604020202020204" pitchFamily="34" charset="0"/>
              <a:buChar char="•"/>
            </a:pPr>
            <a:r>
              <a:rPr lang="nl-BE" dirty="0" smtClean="0"/>
              <a:t>Afgesloten dossiers AGION</a:t>
            </a:r>
          </a:p>
          <a:p>
            <a:pPr marL="1057245" lvl="2" indent="-457200">
              <a:buFont typeface="Arial" panose="020B0604020202020204" pitchFamily="34" charset="0"/>
              <a:buChar char="•"/>
            </a:pPr>
            <a:r>
              <a:rPr lang="nl-BE" dirty="0" smtClean="0"/>
              <a:t>Goedgekeurde dossiers AGION</a:t>
            </a:r>
          </a:p>
          <a:p>
            <a:pPr marL="1057245" lvl="2" indent="-457200">
              <a:buFont typeface="Arial" panose="020B0604020202020204" pitchFamily="34" charset="0"/>
              <a:buChar char="•"/>
            </a:pPr>
            <a:r>
              <a:rPr lang="nl-BE" dirty="0" smtClean="0"/>
              <a:t>Ingediende dossiers AGION </a:t>
            </a:r>
          </a:p>
          <a:p>
            <a:pPr marL="1057245" lvl="2" indent="-457200">
              <a:buFont typeface="Arial" panose="020B0604020202020204" pitchFamily="34" charset="0"/>
              <a:buChar char="•"/>
            </a:pPr>
            <a:r>
              <a:rPr lang="nl-BE" dirty="0" smtClean="0"/>
              <a:t>Dossiers op </a:t>
            </a:r>
            <a:r>
              <a:rPr lang="nl-BE" dirty="0" err="1" smtClean="0"/>
              <a:t>wachtij</a:t>
            </a:r>
            <a:r>
              <a:rPr lang="nl-BE" dirty="0" smtClean="0"/>
              <a:t> bij AGION</a:t>
            </a:r>
          </a:p>
          <a:p>
            <a:pPr marL="1057245" lvl="2" indent="-457200">
              <a:buFont typeface="Arial" panose="020B0604020202020204" pitchFamily="34" charset="0"/>
              <a:buChar char="•"/>
            </a:pPr>
            <a:r>
              <a:rPr lang="nl-BE" dirty="0" smtClean="0"/>
              <a:t>Lopende DBFM-contracten</a:t>
            </a:r>
          </a:p>
          <a:p>
            <a:pPr marL="1057245" lvl="2" indent="-457200">
              <a:buFont typeface="Arial" panose="020B0604020202020204" pitchFamily="34" charset="0"/>
              <a:buChar char="•"/>
            </a:pPr>
            <a:r>
              <a:rPr lang="nl-BE" dirty="0" smtClean="0"/>
              <a:t>Investeringsprojecten buiten AGION</a:t>
            </a:r>
          </a:p>
          <a:p>
            <a:pPr marL="1057245" lvl="2" indent="-457200">
              <a:buFont typeface="Arial" panose="020B0604020202020204" pitchFamily="34" charset="0"/>
              <a:buChar char="•"/>
            </a:pPr>
            <a:r>
              <a:rPr lang="nl-BE" dirty="0" smtClean="0"/>
              <a:t>… </a:t>
            </a:r>
          </a:p>
          <a:p>
            <a:pPr marL="1057245" lvl="2" indent="-457200">
              <a:buFont typeface="Arial" panose="020B0604020202020204" pitchFamily="34" charset="0"/>
              <a:buChar char="•"/>
            </a:pPr>
            <a:endParaRPr lang="nl-BE" dirty="0" smtClean="0"/>
          </a:p>
          <a:p>
            <a:pPr marL="1057245" lvl="2" indent="-457200">
              <a:buFont typeface="Arial" panose="020B0604020202020204" pitchFamily="34" charset="0"/>
              <a:buChar char="•"/>
            </a:pPr>
            <a:endParaRPr lang="nl-BE" dirty="0"/>
          </a:p>
          <a:p>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36</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1993862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557209" indent="-514350">
              <a:buFont typeface="+mj-lt"/>
              <a:buAutoNum type="arabicPeriod" startAt="2"/>
            </a:pPr>
            <a:r>
              <a:rPr lang="nl-BE" dirty="0" smtClean="0"/>
              <a:t>Mogelijkheden bij volle eigendom</a:t>
            </a:r>
          </a:p>
          <a:p>
            <a:pPr marL="857232" lvl="1" indent="-514350">
              <a:buFont typeface="Wingdings" panose="05000000000000000000" pitchFamily="2" charset="2"/>
              <a:buChar char="§"/>
            </a:pPr>
            <a:r>
              <a:rPr lang="nl-BE" dirty="0" smtClean="0"/>
              <a:t>Overweging: zie document </a:t>
            </a:r>
            <a:r>
              <a:rPr lang="nl-BE" dirty="0" smtClean="0"/>
              <a:t>‘</a:t>
            </a:r>
            <a:r>
              <a:rPr lang="nl-BE" dirty="0" smtClean="0">
                <a:hlinkClick r:id="rId2"/>
              </a:rPr>
              <a:t>Patrimonium</a:t>
            </a:r>
            <a:r>
              <a:rPr lang="nl-BE" dirty="0" smtClean="0"/>
              <a:t>’</a:t>
            </a:r>
            <a:endParaRPr lang="nl-BE" dirty="0" smtClean="0"/>
          </a:p>
          <a:p>
            <a:pPr marL="857232" lvl="1" indent="-514350">
              <a:buFont typeface="Wingdings" panose="05000000000000000000" pitchFamily="2" charset="2"/>
              <a:buChar char="§"/>
            </a:pPr>
            <a:r>
              <a:rPr lang="nl-BE" dirty="0" smtClean="0"/>
              <a:t>Keuze tussen</a:t>
            </a:r>
          </a:p>
          <a:p>
            <a:pPr marL="1157254" lvl="2" indent="-514350">
              <a:buFont typeface="Wingdings" panose="05000000000000000000" pitchFamily="2" charset="2"/>
              <a:buChar char="§"/>
            </a:pPr>
            <a:r>
              <a:rPr lang="nl-BE" dirty="0" smtClean="0"/>
              <a:t>Overdracht naar fusie-vzw</a:t>
            </a:r>
          </a:p>
          <a:p>
            <a:pPr marL="1157254" lvl="2" indent="-514350">
              <a:buFont typeface="Wingdings" panose="05000000000000000000" pitchFamily="2" charset="2"/>
              <a:buChar char="§"/>
            </a:pPr>
            <a:r>
              <a:rPr lang="nl-BE" dirty="0" smtClean="0">
                <a:solidFill>
                  <a:srgbClr val="002060"/>
                </a:solidFill>
              </a:rPr>
              <a:t>Afzonderlijke vzw </a:t>
            </a:r>
            <a:r>
              <a:rPr lang="nl-BE" sz="2000" dirty="0" smtClean="0">
                <a:solidFill>
                  <a:srgbClr val="128015"/>
                </a:solidFill>
              </a:rPr>
              <a:t>(statuten: meer dan CLB-opdracht, VZW-verplichtingen, niet alle fiscale vrijstellingen, zakelijk recht bij CLB-bestuur)</a:t>
            </a:r>
          </a:p>
          <a:p>
            <a:pPr marL="1157254" lvl="2" indent="-514350">
              <a:buFont typeface="Wingdings" panose="05000000000000000000" pitchFamily="2" charset="2"/>
              <a:buChar char="§"/>
            </a:pPr>
            <a:r>
              <a:rPr lang="nl-BE" dirty="0" smtClean="0"/>
              <a:t>Patrimonium-vzw </a:t>
            </a:r>
            <a:r>
              <a:rPr lang="nl-BE" sz="2000" dirty="0" smtClean="0">
                <a:solidFill>
                  <a:srgbClr val="128015"/>
                </a:solidFill>
              </a:rPr>
              <a:t>(statuten: (enkel) beheer van gebouwen voor CLB-opdracht, VZW-verplichtingen, alle fiscale vrijstellingen, zakelijk recht bij CLB-bestuur)</a:t>
            </a:r>
          </a:p>
          <a:p>
            <a:pPr marL="1157254" lvl="2" indent="-514350">
              <a:buFont typeface="Wingdings" panose="05000000000000000000" pitchFamily="2" charset="2"/>
              <a:buChar char="§"/>
            </a:pPr>
            <a:r>
              <a:rPr lang="nl-BE" dirty="0" smtClean="0"/>
              <a:t>Overdracht naar stichting </a:t>
            </a:r>
            <a:r>
              <a:rPr lang="nl-BE" sz="2000" dirty="0" smtClean="0">
                <a:solidFill>
                  <a:srgbClr val="128015"/>
                </a:solidFill>
              </a:rPr>
              <a:t>(geen VZW-verplichtingen</a:t>
            </a:r>
            <a:r>
              <a:rPr lang="nl-BE" sz="2000" dirty="0">
                <a:solidFill>
                  <a:srgbClr val="128015"/>
                </a:solidFill>
              </a:rPr>
              <a:t>, </a:t>
            </a:r>
            <a:r>
              <a:rPr lang="nl-BE" sz="2000" dirty="0" smtClean="0">
                <a:solidFill>
                  <a:srgbClr val="128015"/>
                </a:solidFill>
              </a:rPr>
              <a:t>geen </a:t>
            </a:r>
            <a:r>
              <a:rPr lang="nl-BE" sz="2000" dirty="0">
                <a:solidFill>
                  <a:srgbClr val="128015"/>
                </a:solidFill>
              </a:rPr>
              <a:t>fiscale </a:t>
            </a:r>
            <a:r>
              <a:rPr lang="nl-BE" sz="2000" dirty="0" smtClean="0">
                <a:solidFill>
                  <a:srgbClr val="128015"/>
                </a:solidFill>
              </a:rPr>
              <a:t>vrijstellingen, zakelijk recht bij CLB-bestuur)</a:t>
            </a:r>
            <a:endParaRPr lang="nl-BE" sz="2000" dirty="0">
              <a:solidFill>
                <a:srgbClr val="128015"/>
              </a:solidFill>
            </a:endParaRPr>
          </a:p>
          <a:p>
            <a:pPr marL="1157254" lvl="2" indent="-514350">
              <a:buFont typeface="Wingdings" panose="05000000000000000000" pitchFamily="2" charset="2"/>
              <a:buChar char="§"/>
            </a:pPr>
            <a:endParaRPr lang="nl-BE" dirty="0"/>
          </a:p>
          <a:p>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37</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3890778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557209" indent="-514350">
              <a:buFont typeface="+mj-lt"/>
              <a:buAutoNum type="arabicPeriod" startAt="3"/>
            </a:pPr>
            <a:r>
              <a:rPr lang="nl-BE" dirty="0"/>
              <a:t>Voorwaarden </a:t>
            </a:r>
            <a:r>
              <a:rPr lang="nl-BE" dirty="0" smtClean="0"/>
              <a:t>overdracht zakelijk </a:t>
            </a:r>
            <a:r>
              <a:rPr lang="nl-BE" dirty="0" smtClean="0"/>
              <a:t>recht</a:t>
            </a:r>
          </a:p>
          <a:p>
            <a:pPr marL="857232" lvl="1" indent="-514350">
              <a:buFont typeface="Wingdings" panose="05000000000000000000" pitchFamily="2" charset="2"/>
              <a:buChar char="§"/>
            </a:pPr>
            <a:r>
              <a:rPr lang="nl-BE" sz="2400" dirty="0" smtClean="0"/>
              <a:t>Overdracht </a:t>
            </a:r>
            <a:r>
              <a:rPr lang="nl-BE" sz="2400" dirty="0" smtClean="0"/>
              <a:t>zakelijk recht (erfpacht, opstal): enkel met</a:t>
            </a:r>
            <a:r>
              <a:rPr lang="nl-BE" sz="2400" b="1" dirty="0" smtClean="0"/>
              <a:t> toestemming </a:t>
            </a:r>
            <a:r>
              <a:rPr lang="nl-BE" sz="2400" dirty="0" smtClean="0"/>
              <a:t>subsidiërende overheid (AGION)</a:t>
            </a:r>
          </a:p>
          <a:p>
            <a:pPr marL="857232" lvl="1" indent="-514350">
              <a:buFont typeface="Wingdings" panose="05000000000000000000" pitchFamily="2" charset="2"/>
              <a:buChar char="§"/>
            </a:pPr>
            <a:r>
              <a:rPr lang="nl-BE" sz="2400" dirty="0" smtClean="0"/>
              <a:t>Overdracht zakelijk recht </a:t>
            </a:r>
            <a:r>
              <a:rPr lang="nl-BE" sz="2400" b="1" dirty="0" smtClean="0"/>
              <a:t>GELIJKTIJDIG</a:t>
            </a:r>
            <a:r>
              <a:rPr lang="nl-BE" sz="2400" dirty="0" smtClean="0"/>
              <a:t> met overdracht CLB-bevoegdheid aan nieuw bestuur</a:t>
            </a:r>
            <a:r>
              <a:rPr lang="nl-BE" sz="2400" dirty="0" smtClean="0"/>
              <a:t>!</a:t>
            </a:r>
          </a:p>
          <a:p>
            <a:pPr marL="857232" lvl="1" indent="-514350">
              <a:buFont typeface="Wingdings" panose="05000000000000000000" pitchFamily="2" charset="2"/>
              <a:buChar char="§"/>
            </a:pPr>
            <a:r>
              <a:rPr lang="nl-BE" sz="2400" dirty="0" smtClean="0"/>
              <a:t>Meer informatie: zie document ‘</a:t>
            </a:r>
            <a:r>
              <a:rPr lang="nl-BE" sz="2400" dirty="0" smtClean="0">
                <a:hlinkClick r:id="rId2"/>
              </a:rPr>
              <a:t>Overdracht bestuur – luik infrastructuur in het geval van </a:t>
            </a:r>
            <a:r>
              <a:rPr lang="nl-BE" sz="2400" dirty="0" err="1" smtClean="0">
                <a:hlinkClick r:id="rId2"/>
              </a:rPr>
              <a:t>gesubsudieerde</a:t>
            </a:r>
            <a:r>
              <a:rPr lang="nl-BE" sz="2400" dirty="0" smtClean="0">
                <a:hlinkClick r:id="rId2"/>
              </a:rPr>
              <a:t> bouwwerken</a:t>
            </a:r>
            <a:r>
              <a:rPr lang="nl-BE" sz="2400" dirty="0" smtClean="0"/>
              <a:t>’.</a:t>
            </a:r>
            <a:endParaRPr lang="nl-BE" sz="2400" dirty="0" smtClean="0"/>
          </a:p>
          <a:p>
            <a:pPr marL="642904" lvl="2" indent="0">
              <a:buNone/>
            </a:pPr>
            <a:r>
              <a:rPr lang="nl-BE" dirty="0" smtClean="0"/>
              <a:t>	</a:t>
            </a:r>
            <a:endParaRPr lang="nl-BE" dirty="0"/>
          </a:p>
          <a:p>
            <a:endParaRPr lang="en-US"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38</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1039760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p:txBody>
          <a:bodyPr/>
          <a:lstStyle/>
          <a:p>
            <a:pPr marL="514350" indent="-514350">
              <a:buFont typeface="+mj-lt"/>
              <a:buAutoNum type="arabicPeriod" startAt="4"/>
            </a:pPr>
            <a:r>
              <a:rPr lang="nl-BE" dirty="0" smtClean="0"/>
              <a:t>Mogelijke overdrachten </a:t>
            </a:r>
          </a:p>
          <a:p>
            <a:pPr marL="914382" lvl="1" indent="-571500">
              <a:buFont typeface="+mj-lt"/>
              <a:buAutoNum type="alphaLcParenR"/>
            </a:pPr>
            <a:r>
              <a:rPr lang="nl-BE" dirty="0" smtClean="0"/>
              <a:t>Klassieke overdracht nieuwbouw </a:t>
            </a:r>
          </a:p>
          <a:p>
            <a:pPr lvl="2">
              <a:buFont typeface="Wingdings" panose="05000000000000000000" pitchFamily="2" charset="2"/>
              <a:buChar char="§"/>
            </a:pPr>
            <a:r>
              <a:rPr lang="nl-BE" dirty="0" smtClean="0"/>
              <a:t>Reguliere financiering (AGION)</a:t>
            </a:r>
            <a:br>
              <a:rPr lang="nl-BE" dirty="0" smtClean="0"/>
            </a:br>
            <a:r>
              <a:rPr lang="nl-BE" dirty="0" smtClean="0"/>
              <a:t>Stappen: </a:t>
            </a:r>
          </a:p>
          <a:p>
            <a:pPr marL="1485848" lvl="3" indent="-457200">
              <a:buFont typeface="+mj-lt"/>
              <a:buAutoNum type="arabicParenR"/>
            </a:pPr>
            <a:r>
              <a:rPr lang="nl-BE" dirty="0" smtClean="0"/>
              <a:t>Overdracht zakelijk recht terrein: meestal toestemming eigenaar</a:t>
            </a:r>
          </a:p>
          <a:p>
            <a:pPr marL="1485848" lvl="3" indent="-457200">
              <a:buFont typeface="+mj-lt"/>
              <a:buAutoNum type="arabicParenR"/>
            </a:pPr>
            <a:r>
              <a:rPr lang="nl-BE" dirty="0" smtClean="0"/>
              <a:t>Overdracht nieuwbouw: schenking of inbreng om niet</a:t>
            </a:r>
          </a:p>
          <a:p>
            <a:pPr marL="1485848" lvl="3" indent="-457200">
              <a:buFont typeface="+mj-lt"/>
              <a:buAutoNum type="arabicParenR"/>
            </a:pPr>
            <a:r>
              <a:rPr lang="nl-BE" dirty="0" smtClean="0"/>
              <a:t>Overdracht lening: voorafgaand akkoord kredietinstelling</a:t>
            </a:r>
          </a:p>
          <a:p>
            <a:pPr lvl="2">
              <a:buFont typeface="Wingdings" panose="05000000000000000000" pitchFamily="2" charset="2"/>
              <a:buChar char="§"/>
            </a:pPr>
            <a:r>
              <a:rPr lang="nl-BE" dirty="0" smtClean="0"/>
              <a:t>DBFM</a:t>
            </a:r>
          </a:p>
          <a:p>
            <a:pPr marL="685765" lvl="2" indent="0">
              <a:buNone/>
            </a:pPr>
            <a:r>
              <a:rPr lang="nl-BE" sz="2000" dirty="0" smtClean="0">
                <a:solidFill>
                  <a:srgbClr val="128015"/>
                </a:solidFill>
              </a:rPr>
              <a:t>	= Overname contracten in het kader van DBFM van oude bestuur door 	    nieuwe bestuur:</a:t>
            </a:r>
          </a:p>
          <a:p>
            <a:pPr lvl="4">
              <a:buFontTx/>
              <a:buChar char="-"/>
            </a:pPr>
            <a:r>
              <a:rPr lang="nl-BE" dirty="0" smtClean="0">
                <a:solidFill>
                  <a:srgbClr val="002060"/>
                </a:solidFill>
              </a:rPr>
              <a:t>Zakelijk recht tussen grondeigenaar en oude bestuur</a:t>
            </a:r>
          </a:p>
          <a:p>
            <a:pPr lvl="4">
              <a:buFontTx/>
              <a:buChar char="-"/>
            </a:pPr>
            <a:r>
              <a:rPr lang="nl-BE" dirty="0" smtClean="0">
                <a:solidFill>
                  <a:srgbClr val="002060"/>
                </a:solidFill>
              </a:rPr>
              <a:t>Zakelijk recht tussen oude bestuur en DBFM</a:t>
            </a:r>
          </a:p>
          <a:p>
            <a:pPr lvl="4">
              <a:buFontTx/>
              <a:buChar char="-"/>
            </a:pPr>
            <a:r>
              <a:rPr lang="nl-BE" dirty="0" err="1" smtClean="0">
                <a:solidFill>
                  <a:srgbClr val="002060"/>
                </a:solidFill>
              </a:rPr>
              <a:t>iDBFM</a:t>
            </a:r>
            <a:r>
              <a:rPr lang="nl-BE" dirty="0" smtClean="0">
                <a:solidFill>
                  <a:srgbClr val="002060"/>
                </a:solidFill>
              </a:rPr>
              <a:t>-contract tussen oude bestuur en DBFM</a:t>
            </a:r>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39</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1220766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BE" dirty="0" smtClean="0"/>
              <a:t>Bestuurlijke optimalisatie</a:t>
            </a:r>
            <a:endParaRPr lang="en-US" dirty="0"/>
          </a:p>
        </p:txBody>
      </p:sp>
      <p:sp>
        <p:nvSpPr>
          <p:cNvPr id="3" name="Tijdelijke aanduiding voor inhoud 2"/>
          <p:cNvSpPr>
            <a:spLocks noGrp="1"/>
          </p:cNvSpPr>
          <p:nvPr>
            <p:ph idx="1"/>
          </p:nvPr>
        </p:nvSpPr>
        <p:spPr/>
        <p:txBody>
          <a:bodyPr/>
          <a:lstStyle/>
          <a:p>
            <a:r>
              <a:rPr lang="nl-BE" dirty="0" smtClean="0"/>
              <a:t>Via ontwerpgerichte procesaanpak</a:t>
            </a:r>
          </a:p>
          <a:p>
            <a:r>
              <a:rPr lang="nl-BE" dirty="0" smtClean="0"/>
              <a:t>Op basis van ontwerpeisen en aanbevelingen</a:t>
            </a:r>
          </a:p>
          <a:p>
            <a:pPr lvl="1"/>
            <a:r>
              <a:rPr lang="nl-BE" dirty="0" smtClean="0"/>
              <a:t>Randvoorwaarden deugdelijk bestuur voor VCLB</a:t>
            </a:r>
          </a:p>
          <a:p>
            <a:pPr lvl="1"/>
            <a:r>
              <a:rPr lang="nl-BE" dirty="0" smtClean="0"/>
              <a:t>Op basis van analyse </a:t>
            </a:r>
            <a:r>
              <a:rPr lang="nl-BE" dirty="0"/>
              <a:t>van de </a:t>
            </a:r>
            <a:r>
              <a:rPr lang="nl-BE" dirty="0">
                <a:hlinkClick r:id="rId2" tooltip="naar de bibliografiepagina"/>
              </a:rPr>
              <a:t>wetenschappelijke literatuur</a:t>
            </a:r>
            <a:r>
              <a:rPr lang="nl-BE" dirty="0"/>
              <a:t>, de best </a:t>
            </a:r>
            <a:r>
              <a:rPr lang="nl-BE" dirty="0" err="1"/>
              <a:t>practices</a:t>
            </a:r>
            <a:r>
              <a:rPr lang="nl-BE" dirty="0"/>
              <a:t> en de </a:t>
            </a:r>
            <a:r>
              <a:rPr lang="nl-BE" dirty="0" smtClean="0"/>
              <a:t>CLB-context</a:t>
            </a:r>
          </a:p>
          <a:p>
            <a:pPr lvl="1"/>
            <a:r>
              <a:rPr lang="nl-BE" dirty="0" smtClean="0"/>
              <a:t>Principes ook toepasbaar </a:t>
            </a:r>
            <a:r>
              <a:rPr lang="nl-BE" dirty="0"/>
              <a:t>op proces </a:t>
            </a:r>
            <a:r>
              <a:rPr lang="nl-BE" dirty="0" smtClean="0"/>
              <a:t>van samenwerking of fusie!</a:t>
            </a:r>
            <a:endParaRPr lang="nl-BE" dirty="0"/>
          </a:p>
          <a:p>
            <a:pPr lvl="1"/>
            <a:r>
              <a:rPr lang="nl-BE" dirty="0" smtClean="0"/>
              <a:t>Per ontwerpeis </a:t>
            </a:r>
            <a:r>
              <a:rPr lang="nl-BE" b="1" dirty="0" err="1" smtClean="0"/>
              <a:t>toolbox</a:t>
            </a:r>
            <a:r>
              <a:rPr lang="nl-BE" dirty="0" smtClean="0"/>
              <a:t> met materiaal ter ondersteuning van directies en bestuurders</a:t>
            </a:r>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4</a:t>
            </a:fld>
            <a:endParaRPr lang="nl-NL" altLang="nl-BE" dirty="0"/>
          </a:p>
        </p:txBody>
      </p:sp>
    </p:spTree>
    <p:extLst>
      <p:ext uri="{BB962C8B-B14F-4D97-AF65-F5344CB8AC3E}">
        <p14:creationId xmlns:p14="http://schemas.microsoft.com/office/powerpoint/2010/main" val="2159335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a:xfrm>
            <a:off x="347664" y="1512888"/>
            <a:ext cx="8572500" cy="4929187"/>
          </a:xfrm>
        </p:spPr>
        <p:txBody>
          <a:bodyPr/>
          <a:lstStyle/>
          <a:p>
            <a:pPr marL="914382" lvl="1" indent="-571500">
              <a:buFont typeface="+mj-lt"/>
              <a:buAutoNum type="alphaLcParenR" startAt="2"/>
            </a:pPr>
            <a:r>
              <a:rPr lang="en-US" dirty="0" smtClean="0"/>
              <a:t>Overdracht </a:t>
            </a:r>
            <a:r>
              <a:rPr lang="en-US" dirty="0" err="1" smtClean="0"/>
              <a:t>nieuwbouw</a:t>
            </a:r>
            <a:r>
              <a:rPr lang="en-US" dirty="0" smtClean="0"/>
              <a:t> door </a:t>
            </a:r>
            <a:r>
              <a:rPr lang="en-US" dirty="0" err="1" smtClean="0"/>
              <a:t>erfpacht</a:t>
            </a:r>
            <a:r>
              <a:rPr lang="en-US" dirty="0" smtClean="0"/>
              <a:t>/</a:t>
            </a:r>
            <a:r>
              <a:rPr lang="en-US" dirty="0" err="1" smtClean="0"/>
              <a:t>opstal</a:t>
            </a:r>
            <a:endParaRPr lang="en-US" dirty="0" smtClean="0"/>
          </a:p>
          <a:p>
            <a:pPr marL="342882" lvl="1" indent="0">
              <a:buNone/>
            </a:pPr>
            <a:r>
              <a:rPr lang="nl-BE" sz="2000" dirty="0" smtClean="0">
                <a:solidFill>
                  <a:srgbClr val="002060"/>
                </a:solidFill>
              </a:rPr>
              <a:t>= Oude bestuur geeft nieuw opgerichte gebouwen in erfpacht of opstal over      </a:t>
            </a:r>
          </a:p>
          <a:p>
            <a:pPr marL="342882" lvl="1" indent="0">
              <a:buNone/>
            </a:pPr>
            <a:r>
              <a:rPr lang="nl-BE" sz="2000" dirty="0">
                <a:solidFill>
                  <a:srgbClr val="002060"/>
                </a:solidFill>
              </a:rPr>
              <a:t> </a:t>
            </a:r>
            <a:r>
              <a:rPr lang="nl-BE" sz="2000" dirty="0" smtClean="0">
                <a:solidFill>
                  <a:srgbClr val="002060"/>
                </a:solidFill>
              </a:rPr>
              <a:t>   aan nieuw bestuur. </a:t>
            </a:r>
          </a:p>
          <a:p>
            <a:pPr marL="342882" lvl="1" indent="0">
              <a:buNone/>
            </a:pPr>
            <a:r>
              <a:rPr lang="nl-BE" sz="2400" dirty="0" smtClean="0">
                <a:solidFill>
                  <a:srgbClr val="002060"/>
                </a:solidFill>
              </a:rPr>
              <a:t>Stappen: </a:t>
            </a:r>
            <a:endParaRPr lang="nl-BE" sz="2400" dirty="0">
              <a:solidFill>
                <a:srgbClr val="002060"/>
              </a:solidFill>
            </a:endParaRPr>
          </a:p>
          <a:p>
            <a:pPr marL="1485848" lvl="3" indent="-457200">
              <a:buFont typeface="+mj-lt"/>
              <a:buAutoNum type="arabicParenR"/>
            </a:pPr>
            <a:r>
              <a:rPr lang="nl-BE" dirty="0" smtClean="0"/>
              <a:t>Overdracht gebouw: via erfpacht of opstal van oude bestuur naar nieuwe bestuur</a:t>
            </a:r>
          </a:p>
          <a:p>
            <a:pPr marL="1485848" lvl="3" indent="-457200">
              <a:buFont typeface="+mj-lt"/>
              <a:buAutoNum type="arabicParenR"/>
            </a:pPr>
            <a:r>
              <a:rPr lang="nl-BE" dirty="0" smtClean="0"/>
              <a:t>Overdracht lening: voorafgaand akkoord kredietinstelling</a:t>
            </a:r>
            <a:br>
              <a:rPr lang="nl-BE" dirty="0" smtClean="0"/>
            </a:br>
            <a:endParaRPr lang="nl-BE" dirty="0"/>
          </a:p>
          <a:p>
            <a:pPr marL="385743" lvl="1" indent="0">
              <a:spcBef>
                <a:spcPts val="0"/>
              </a:spcBef>
              <a:buNone/>
            </a:pPr>
            <a:r>
              <a:rPr lang="nl-BE" sz="2400" dirty="0" smtClean="0">
                <a:solidFill>
                  <a:srgbClr val="002060"/>
                </a:solidFill>
              </a:rPr>
              <a:t>Aandachtspunten!</a:t>
            </a:r>
          </a:p>
          <a:p>
            <a:pPr marL="1028665" lvl="2" indent="-342900">
              <a:buFontTx/>
              <a:buChar char="-"/>
            </a:pPr>
            <a:r>
              <a:rPr lang="nl-BE" sz="2000" dirty="0" smtClean="0">
                <a:solidFill>
                  <a:srgbClr val="128015"/>
                </a:solidFill>
              </a:rPr>
              <a:t>Oude bestuur moet blijven bestaan (statuten wijzigen!)</a:t>
            </a:r>
          </a:p>
          <a:p>
            <a:pPr marL="1028665" lvl="2" indent="-342900">
              <a:buFontTx/>
              <a:buChar char="-"/>
            </a:pPr>
            <a:r>
              <a:rPr lang="nl-BE" sz="2000" dirty="0" smtClean="0">
                <a:solidFill>
                  <a:srgbClr val="128015"/>
                </a:solidFill>
              </a:rPr>
              <a:t>Akte erfpacht: controle minimale looptijd (</a:t>
            </a:r>
            <a:r>
              <a:rPr lang="nl-BE" sz="2000" dirty="0" err="1" smtClean="0">
                <a:solidFill>
                  <a:srgbClr val="128015"/>
                </a:solidFill>
              </a:rPr>
              <a:t>i.f.v</a:t>
            </a:r>
            <a:r>
              <a:rPr lang="nl-BE" sz="2000" dirty="0" smtClean="0">
                <a:solidFill>
                  <a:srgbClr val="128015"/>
                </a:solidFill>
              </a:rPr>
              <a:t>. AGION-subsidies: 30j)</a:t>
            </a:r>
          </a:p>
          <a:p>
            <a:pPr marL="1028665" lvl="2" indent="-342900">
              <a:buFontTx/>
              <a:buChar char="-"/>
            </a:pPr>
            <a:r>
              <a:rPr lang="nl-BE" sz="2000" dirty="0" smtClean="0">
                <a:solidFill>
                  <a:srgbClr val="128015"/>
                </a:solidFill>
              </a:rPr>
              <a:t>Toestemming “naakte” eigenaar nodig</a:t>
            </a:r>
          </a:p>
          <a:p>
            <a:pPr marL="342882" lvl="1" indent="0">
              <a:buNone/>
            </a:pPr>
            <a:endParaRPr lang="nl-BE" sz="2400" i="1"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40</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33603117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a:xfrm>
            <a:off x="347664" y="1512888"/>
            <a:ext cx="8572500" cy="4929187"/>
          </a:xfrm>
        </p:spPr>
        <p:txBody>
          <a:bodyPr/>
          <a:lstStyle/>
          <a:p>
            <a:pPr marL="914382" lvl="1" indent="-571500">
              <a:buFont typeface="+mj-lt"/>
              <a:buAutoNum type="alphaLcParenR" startAt="3"/>
            </a:pPr>
            <a:r>
              <a:rPr lang="en-US" dirty="0" smtClean="0"/>
              <a:t>Overdracht </a:t>
            </a:r>
            <a:r>
              <a:rPr lang="en-US" dirty="0" err="1" smtClean="0"/>
              <a:t>bij</a:t>
            </a:r>
            <a:r>
              <a:rPr lang="en-US" dirty="0" smtClean="0"/>
              <a:t> </a:t>
            </a:r>
            <a:r>
              <a:rPr lang="en-US" dirty="0" err="1" smtClean="0"/>
              <a:t>erfpacht</a:t>
            </a:r>
            <a:r>
              <a:rPr lang="en-US" dirty="0" smtClean="0"/>
              <a:t> van </a:t>
            </a:r>
            <a:r>
              <a:rPr lang="en-US" dirty="0" err="1" smtClean="0"/>
              <a:t>bestaande</a:t>
            </a:r>
            <a:r>
              <a:rPr lang="en-US" dirty="0" smtClean="0"/>
              <a:t> </a:t>
            </a:r>
            <a:r>
              <a:rPr lang="en-US" dirty="0" err="1" smtClean="0"/>
              <a:t>gebouwen</a:t>
            </a:r>
            <a:endParaRPr lang="en-US" dirty="0" smtClean="0"/>
          </a:p>
          <a:p>
            <a:pPr marL="342882" lvl="1" indent="0">
              <a:buNone/>
            </a:pPr>
            <a:r>
              <a:rPr lang="nl-BE" sz="2400" dirty="0">
                <a:solidFill>
                  <a:srgbClr val="002060"/>
                </a:solidFill>
              </a:rPr>
              <a:t>Stappen: </a:t>
            </a:r>
          </a:p>
          <a:p>
            <a:pPr marL="1485848" lvl="3" indent="-457200">
              <a:buFont typeface="+mj-lt"/>
              <a:buAutoNum type="arabicParenR"/>
            </a:pPr>
            <a:r>
              <a:rPr lang="nl-BE" dirty="0" smtClean="0"/>
              <a:t>Overdracht erfpacht op bestaande gebouwen: meestal toestemming eigenaar </a:t>
            </a:r>
          </a:p>
          <a:p>
            <a:pPr marL="1485848" lvl="3" indent="-457200">
              <a:buFont typeface="+mj-lt"/>
              <a:buAutoNum type="arabicParenR"/>
            </a:pPr>
            <a:r>
              <a:rPr lang="nl-BE" dirty="0" smtClean="0"/>
              <a:t>Overdracht lening: voorafgaand akkoord kredietinstelling</a:t>
            </a:r>
          </a:p>
          <a:p>
            <a:pPr marL="1028648" lvl="3" indent="0">
              <a:buNone/>
            </a:pPr>
            <a:endParaRPr lang="en-US" dirty="0" smtClean="0"/>
          </a:p>
          <a:p>
            <a:pPr marL="342882" lvl="1" indent="0">
              <a:buNone/>
            </a:pPr>
            <a:endParaRPr lang="nl-BE" sz="2400" i="1"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41</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2090245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en-US" dirty="0" smtClean="0"/>
              <a:t>5. </a:t>
            </a:r>
            <a:r>
              <a:rPr lang="en-US" dirty="0" err="1" smtClean="0"/>
              <a:t>Een</a:t>
            </a:r>
            <a:r>
              <a:rPr lang="en-US" dirty="0" smtClean="0"/>
              <a:t> </a:t>
            </a:r>
            <a:r>
              <a:rPr lang="en-US" dirty="0" err="1" smtClean="0"/>
              <a:t>fusie</a:t>
            </a:r>
            <a:r>
              <a:rPr lang="en-US" dirty="0" smtClean="0"/>
              <a:t> - </a:t>
            </a:r>
            <a:r>
              <a:rPr lang="en-US" dirty="0" err="1" smtClean="0">
                <a:solidFill>
                  <a:srgbClr val="128015"/>
                </a:solidFill>
              </a:rPr>
              <a:t>Patrimonium</a:t>
            </a:r>
            <a:endParaRPr lang="en-US" dirty="0">
              <a:solidFill>
                <a:srgbClr val="128015"/>
              </a:solidFill>
            </a:endParaRPr>
          </a:p>
        </p:txBody>
      </p:sp>
      <p:sp>
        <p:nvSpPr>
          <p:cNvPr id="3" name="Tijdelijke aanduiding voor inhoud 2"/>
          <p:cNvSpPr>
            <a:spLocks noGrp="1"/>
          </p:cNvSpPr>
          <p:nvPr>
            <p:ph idx="1"/>
          </p:nvPr>
        </p:nvSpPr>
        <p:spPr>
          <a:xfrm>
            <a:off x="347664" y="1512888"/>
            <a:ext cx="8572500" cy="4929187"/>
          </a:xfrm>
        </p:spPr>
        <p:txBody>
          <a:bodyPr/>
          <a:lstStyle/>
          <a:p>
            <a:pPr marL="914382" lvl="1" indent="-571500">
              <a:buFont typeface="+mj-lt"/>
              <a:buAutoNum type="alphaLcParenR" startAt="4"/>
            </a:pPr>
            <a:r>
              <a:rPr lang="nl-BE" dirty="0" smtClean="0"/>
              <a:t>Overdracht uitsluitend gesubsidieerd gebouw</a:t>
            </a:r>
          </a:p>
          <a:p>
            <a:pPr marL="1214404" lvl="2" indent="-571500">
              <a:buFont typeface="Wingdings" panose="05000000000000000000" pitchFamily="2" charset="2"/>
              <a:buChar char="§"/>
            </a:pPr>
            <a:r>
              <a:rPr lang="nl-BE" dirty="0" err="1" smtClean="0"/>
              <a:t>Ensordecreet</a:t>
            </a:r>
            <a:endParaRPr lang="nl-BE" dirty="0" smtClean="0"/>
          </a:p>
          <a:p>
            <a:pPr marL="1214404" lvl="2" indent="-571500">
              <a:buFont typeface="Wingdings" panose="05000000000000000000" pitchFamily="2" charset="2"/>
              <a:buChar char="§"/>
            </a:pPr>
            <a:r>
              <a:rPr lang="nl-BE" dirty="0" smtClean="0"/>
              <a:t>Oude bestuur kan gebouw verhuren of gratis ter beschikking stellen aan nieuw bestuur</a:t>
            </a:r>
          </a:p>
          <a:p>
            <a:pPr marL="1214404" lvl="2" indent="-571500">
              <a:buFont typeface="Wingdings" panose="05000000000000000000" pitchFamily="2" charset="2"/>
              <a:buChar char="§"/>
            </a:pPr>
            <a:r>
              <a:rPr lang="nl-BE" dirty="0"/>
              <a:t> </a:t>
            </a:r>
            <a:r>
              <a:rPr lang="nl-BE" dirty="0" smtClean="0"/>
              <a:t>MAAR:  </a:t>
            </a:r>
          </a:p>
          <a:p>
            <a:pPr marL="1557287" lvl="3" indent="-571500">
              <a:buFont typeface="Wingdings" panose="05000000000000000000" pitchFamily="2" charset="2"/>
              <a:buChar char="§"/>
            </a:pPr>
            <a:r>
              <a:rPr lang="nl-BE" dirty="0" smtClean="0"/>
              <a:t>Enkel bij fusie van besturen of overname van CLB-bevoegdheid door een ander bestuur</a:t>
            </a:r>
          </a:p>
          <a:p>
            <a:pPr marL="1557287" lvl="3" indent="-571500">
              <a:buFont typeface="Wingdings" panose="05000000000000000000" pitchFamily="2" charset="2"/>
              <a:buChar char="§"/>
            </a:pPr>
            <a:r>
              <a:rPr lang="nl-BE" dirty="0" smtClean="0"/>
              <a:t>Enkel bij overdracht van gebouwen gesubsidieerd door AGION</a:t>
            </a:r>
          </a:p>
          <a:p>
            <a:pPr marL="1557287" lvl="3" indent="-571500">
              <a:buFont typeface="Wingdings" panose="05000000000000000000" pitchFamily="2" charset="2"/>
              <a:buChar char="§"/>
            </a:pPr>
            <a:r>
              <a:rPr lang="nl-BE" dirty="0" smtClean="0"/>
              <a:t>Oude bestuur (lege vzw) moet blijven bestaan</a:t>
            </a:r>
          </a:p>
          <a:p>
            <a:pPr marL="1557287" lvl="3" indent="-571500">
              <a:buFont typeface="Wingdings" panose="05000000000000000000" pitchFamily="2" charset="2"/>
              <a:buChar char="§"/>
            </a:pPr>
            <a:r>
              <a:rPr lang="nl-BE" dirty="0" smtClean="0"/>
              <a:t>Bij een lening door oude bestuur: voldoende middelen hebben</a:t>
            </a:r>
          </a:p>
          <a:p>
            <a:pPr marL="1557287" lvl="3" indent="-571500">
              <a:buFont typeface="Wingdings" panose="05000000000000000000" pitchFamily="2" charset="2"/>
              <a:buChar char="§"/>
            </a:pPr>
            <a:r>
              <a:rPr lang="nl-BE" dirty="0" smtClean="0"/>
              <a:t>Geen subsidies van AGION meer mogelijk: nieuwe bestuur beschikt niet over zakelijk recht (erfpacht of opstal) en oude bestuur heeft geen CLB-opdracht meer.</a:t>
            </a:r>
            <a:endParaRPr lang="en-US" dirty="0" smtClean="0"/>
          </a:p>
          <a:p>
            <a:pPr marL="342882" lvl="1" indent="0">
              <a:buNone/>
            </a:pPr>
            <a:endParaRPr lang="nl-BE" sz="2400" i="1" dirty="0"/>
          </a:p>
        </p:txBody>
      </p:sp>
      <p:sp>
        <p:nvSpPr>
          <p:cNvPr id="4" name="Tijdelijke aanduiding voor dianummer 3"/>
          <p:cNvSpPr>
            <a:spLocks noGrp="1"/>
          </p:cNvSpPr>
          <p:nvPr>
            <p:ph type="sldNum"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BF0080A2-D1F4-4706-B846-0ED65ED2B35E}" type="slidenum">
              <a:rPr kumimoji="0" lang="nl-NL" altLang="nl-BE" sz="900" b="0" i="0" u="none" strike="noStrike" kern="1200" cap="none" spc="0" normalizeH="0" baseline="0" noProof="0" smtClean="0">
                <a:ln>
                  <a:noFill/>
                </a:ln>
                <a:solidFill>
                  <a:srgbClr val="128015"/>
                </a:solidFill>
                <a:effectLst/>
                <a:uLnTx/>
                <a:uFillTx/>
                <a:latin typeface="Verdana" panose="020B0604030504040204" pitchFamily="34" charset="0"/>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42</a:t>
            </a:fld>
            <a:endParaRPr kumimoji="0" lang="nl-NL" altLang="nl-BE" sz="900" b="0" i="0" u="none" strike="noStrike" kern="1200" cap="none" spc="0" normalizeH="0" baseline="0" noProof="0" dirty="0">
              <a:ln>
                <a:noFill/>
              </a:ln>
              <a:solidFill>
                <a:srgbClr val="128015"/>
              </a:solidFill>
              <a:effectLst/>
              <a:uLnTx/>
              <a:uFillTx/>
              <a:latin typeface="Verdana" panose="020B0604030504040204" pitchFamily="34" charset="0"/>
              <a:ea typeface="+mn-ea"/>
              <a:cs typeface="+mn-cs"/>
            </a:endParaRPr>
          </a:p>
        </p:txBody>
      </p:sp>
    </p:spTree>
    <p:extLst>
      <p:ext uri="{BB962C8B-B14F-4D97-AF65-F5344CB8AC3E}">
        <p14:creationId xmlns:p14="http://schemas.microsoft.com/office/powerpoint/2010/main" val="1176870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680" y="188640"/>
            <a:ext cx="7228484" cy="954360"/>
          </a:xfrm>
        </p:spPr>
        <p:txBody>
          <a:bodyPr/>
          <a:lstStyle/>
          <a:p>
            <a:pPr algn="ctr">
              <a:lnSpc>
                <a:spcPts val="1900"/>
              </a:lnSpc>
              <a:spcBef>
                <a:spcPts val="0"/>
              </a:spcBef>
              <a:spcAft>
                <a:spcPts val="600"/>
              </a:spcAft>
            </a:pPr>
            <a:r>
              <a:rPr lang="nl-BE" dirty="0" smtClean="0"/>
              <a:t>Bestuurlijke optimalisatie – </a:t>
            </a:r>
            <a:br>
              <a:rPr lang="nl-BE" dirty="0" smtClean="0"/>
            </a:br>
            <a:r>
              <a:rPr lang="nl-BE" dirty="0"/>
              <a:t/>
            </a:r>
            <a:br>
              <a:rPr lang="nl-BE" dirty="0"/>
            </a:br>
            <a:r>
              <a:rPr lang="nl-BE" dirty="0" smtClean="0">
                <a:solidFill>
                  <a:srgbClr val="67B21B"/>
                </a:solidFill>
              </a:rPr>
              <a:t>Ontwerpeisen</a:t>
            </a:r>
            <a:endParaRPr lang="en-US" dirty="0">
              <a:solidFill>
                <a:srgbClr val="67B21B"/>
              </a:solidFill>
            </a:endParaRPr>
          </a:p>
        </p:txBody>
      </p:sp>
      <p:sp>
        <p:nvSpPr>
          <p:cNvPr id="3" name="Tijdelijke aanduiding voor inhoud 2"/>
          <p:cNvSpPr>
            <a:spLocks noGrp="1"/>
          </p:cNvSpPr>
          <p:nvPr>
            <p:ph idx="1"/>
          </p:nvPr>
        </p:nvSpPr>
        <p:spPr/>
        <p:txBody>
          <a:bodyPr/>
          <a:lstStyle/>
          <a:p>
            <a:r>
              <a:rPr lang="nl-BE" sz="2000" dirty="0"/>
              <a:t>E</a:t>
            </a:r>
            <a:r>
              <a:rPr lang="nl-BE" sz="2000" dirty="0" smtClean="0"/>
              <a:t>r </a:t>
            </a:r>
            <a:r>
              <a:rPr lang="nl-BE" sz="2000" dirty="0"/>
              <a:t>is over de verschillende organisatiestructuren consensus over een </a:t>
            </a:r>
            <a:r>
              <a:rPr lang="nl-BE" sz="2000" b="1" dirty="0"/>
              <a:t>gemeenschappelijke missie/ambitie</a:t>
            </a:r>
            <a:r>
              <a:rPr lang="nl-BE" sz="2000" dirty="0"/>
              <a:t>.</a:t>
            </a:r>
          </a:p>
          <a:p>
            <a:r>
              <a:rPr lang="nl-BE" sz="2000" dirty="0" smtClean="0"/>
              <a:t>Er </a:t>
            </a:r>
            <a:r>
              <a:rPr lang="nl-BE" sz="2000" dirty="0"/>
              <a:t>zijn een aantal onderscheidende </a:t>
            </a:r>
            <a:r>
              <a:rPr lang="nl-BE" sz="2000" b="1" dirty="0"/>
              <a:t>organisatiestructuren</a:t>
            </a:r>
            <a:r>
              <a:rPr lang="nl-BE" sz="2000" dirty="0"/>
              <a:t>, zowel op lokaal CLB-niveau als op VCLB-Koepelniveau, aanwezig die deugdelijk bestuur mogelijk maken en hierdoor </a:t>
            </a:r>
            <a:r>
              <a:rPr lang="nl-BE" sz="2000" b="1" dirty="0"/>
              <a:t>samenwerking</a:t>
            </a:r>
            <a:r>
              <a:rPr lang="nl-BE" sz="2000" dirty="0"/>
              <a:t> faciliteren.</a:t>
            </a:r>
          </a:p>
          <a:p>
            <a:r>
              <a:rPr lang="nl-BE" sz="2000" dirty="0"/>
              <a:t>D</a:t>
            </a:r>
            <a:r>
              <a:rPr lang="nl-BE" sz="2000" dirty="0" smtClean="0"/>
              <a:t>e </a:t>
            </a:r>
            <a:r>
              <a:rPr lang="nl-BE" sz="2000" b="1" dirty="0"/>
              <a:t>taken, verantwoordelijkheden en bevoegdheden </a:t>
            </a:r>
            <a:r>
              <a:rPr lang="nl-BE" sz="2000" dirty="0"/>
              <a:t>van de lokale CLB-organisatiestructuren worden omschreven en de wijze van samenwerking van deze structuren met de VCLB-Koepelorganisatiestructuren worden vastgelegd.</a:t>
            </a:r>
          </a:p>
          <a:p>
            <a:r>
              <a:rPr lang="nl-BE" sz="2000" dirty="0" smtClean="0"/>
              <a:t>Er </a:t>
            </a:r>
            <a:r>
              <a:rPr lang="nl-BE" sz="2000" dirty="0"/>
              <a:t>is een performante </a:t>
            </a:r>
            <a:r>
              <a:rPr lang="nl-BE" sz="2000" b="1" dirty="0"/>
              <a:t>samenstelling </a:t>
            </a:r>
            <a:r>
              <a:rPr lang="nl-BE" sz="2000" dirty="0"/>
              <a:t>van de 3 </a:t>
            </a:r>
            <a:r>
              <a:rPr lang="nl-BE" sz="2000" dirty="0" smtClean="0"/>
              <a:t>organisatiestructuren.</a:t>
            </a:r>
            <a:endParaRPr lang="nl-BE" sz="2000" dirty="0"/>
          </a:p>
          <a:p>
            <a:r>
              <a:rPr lang="nl-BE" sz="2000" dirty="0" smtClean="0"/>
              <a:t>Er </a:t>
            </a:r>
            <a:r>
              <a:rPr lang="nl-BE" sz="2000" dirty="0"/>
              <a:t>zijn regels inzake het </a:t>
            </a:r>
            <a:r>
              <a:rPr lang="nl-BE" sz="2000" b="1" dirty="0"/>
              <a:t>functioneren</a:t>
            </a:r>
            <a:r>
              <a:rPr lang="nl-BE" sz="2000" dirty="0"/>
              <a:t> van de organisatiestructuren.</a:t>
            </a:r>
          </a:p>
          <a:p>
            <a:r>
              <a:rPr lang="nl-BE" sz="2000" dirty="0" smtClean="0"/>
              <a:t>Er </a:t>
            </a:r>
            <a:r>
              <a:rPr lang="nl-BE" sz="2000" dirty="0"/>
              <a:t>zijn regels inzake open en transparant </a:t>
            </a:r>
            <a:r>
              <a:rPr lang="nl-BE" sz="2000" b="1" dirty="0"/>
              <a:t>communiceren </a:t>
            </a:r>
            <a:r>
              <a:rPr lang="nl-BE" sz="2000" dirty="0"/>
              <a:t>tussen en binnen de verschillende organisatiestructuren.</a:t>
            </a:r>
          </a:p>
          <a:p>
            <a:r>
              <a:rPr lang="nl-BE" sz="2000" dirty="0" smtClean="0"/>
              <a:t>Er </a:t>
            </a:r>
            <a:r>
              <a:rPr lang="nl-BE" sz="2000" dirty="0"/>
              <a:t>zijn afspraken inzake </a:t>
            </a:r>
            <a:r>
              <a:rPr lang="nl-BE" sz="2000" b="1" dirty="0"/>
              <a:t>controlesystemen</a:t>
            </a:r>
            <a:r>
              <a:rPr lang="nl-BE" sz="2000" dirty="0"/>
              <a:t> </a:t>
            </a:r>
            <a:r>
              <a:rPr lang="nl-BE" sz="2000" dirty="0" smtClean="0"/>
              <a:t>voor fin. </a:t>
            </a:r>
            <a:r>
              <a:rPr lang="nl-BE" sz="2000" dirty="0"/>
              <a:t>en operationele audits.</a:t>
            </a:r>
          </a:p>
          <a:p>
            <a:r>
              <a:rPr lang="nl-BE" sz="2000" b="1" dirty="0" smtClean="0"/>
              <a:t>Medezeggenschap</a:t>
            </a:r>
            <a:r>
              <a:rPr lang="nl-BE" sz="2000" dirty="0" smtClean="0"/>
              <a:t> </a:t>
            </a:r>
            <a:r>
              <a:rPr lang="nl-BE" sz="2000" dirty="0"/>
              <a:t>of </a:t>
            </a:r>
            <a:r>
              <a:rPr lang="nl-BE" sz="2000" dirty="0" smtClean="0"/>
              <a:t>medebestuur</a:t>
            </a:r>
          </a:p>
          <a:p>
            <a:r>
              <a:rPr lang="nl-BE" sz="2000" dirty="0" smtClean="0"/>
              <a:t>‘</a:t>
            </a:r>
            <a:r>
              <a:rPr lang="nl-BE" sz="2000" dirty="0"/>
              <a:t>Goed bestuur is voor een groot deel een kwestie van </a:t>
            </a:r>
            <a:r>
              <a:rPr lang="nl-BE" sz="2000" b="1" dirty="0"/>
              <a:t>goed gedrag</a:t>
            </a:r>
            <a:r>
              <a:rPr lang="nl-BE" sz="2000" dirty="0"/>
              <a:t>’</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5</a:t>
            </a:fld>
            <a:endParaRPr lang="nl-NL" altLang="nl-BE" dirty="0"/>
          </a:p>
        </p:txBody>
      </p:sp>
    </p:spTree>
    <p:extLst>
      <p:ext uri="{BB962C8B-B14F-4D97-AF65-F5344CB8AC3E}">
        <p14:creationId xmlns:p14="http://schemas.microsoft.com/office/powerpoint/2010/main" val="341318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680" y="0"/>
            <a:ext cx="7228484" cy="980728"/>
          </a:xfrm>
        </p:spPr>
        <p:txBody>
          <a:bodyPr/>
          <a:lstStyle/>
          <a:p>
            <a:pPr algn="ctr">
              <a:lnSpc>
                <a:spcPts val="1900"/>
              </a:lnSpc>
              <a:spcBef>
                <a:spcPts val="1200"/>
              </a:spcBef>
              <a:spcAft>
                <a:spcPts val="1200"/>
              </a:spcAft>
            </a:pPr>
            <a:r>
              <a:rPr lang="nl-BE" dirty="0" smtClean="0"/>
              <a:t> </a:t>
            </a:r>
            <a:r>
              <a:rPr lang="nl-BE" dirty="0" smtClean="0"/>
              <a:t/>
            </a:r>
            <a:br>
              <a:rPr lang="nl-BE" dirty="0" smtClean="0"/>
            </a:br>
            <a:r>
              <a:rPr lang="nl-BE" dirty="0"/>
              <a:t/>
            </a:r>
            <a:br>
              <a:rPr lang="nl-BE" dirty="0"/>
            </a:br>
            <a:r>
              <a:rPr lang="nl-BE" sz="3600" dirty="0" smtClean="0">
                <a:solidFill>
                  <a:srgbClr val="67B21B"/>
                </a:solidFill>
              </a:rPr>
              <a:t>Ontwerpeisen toegepast op </a:t>
            </a:r>
            <a:br>
              <a:rPr lang="nl-BE" sz="3600" dirty="0" smtClean="0">
                <a:solidFill>
                  <a:srgbClr val="67B21B"/>
                </a:solidFill>
              </a:rPr>
            </a:br>
            <a:r>
              <a:rPr lang="nl-BE" sz="3600" dirty="0" smtClean="0">
                <a:solidFill>
                  <a:srgbClr val="67B21B"/>
                </a:solidFill>
              </a:rPr>
              <a:t/>
            </a:r>
            <a:br>
              <a:rPr lang="nl-BE" sz="3600" dirty="0" smtClean="0">
                <a:solidFill>
                  <a:srgbClr val="67B21B"/>
                </a:solidFill>
              </a:rPr>
            </a:br>
            <a:r>
              <a:rPr lang="nl-BE" sz="3600" dirty="0" smtClean="0">
                <a:solidFill>
                  <a:srgbClr val="67B21B"/>
                </a:solidFill>
              </a:rPr>
              <a:t>fusiegesprekken</a:t>
            </a:r>
            <a:endParaRPr lang="en-US" sz="3600" dirty="0">
              <a:solidFill>
                <a:srgbClr val="67B21B"/>
              </a:solidFill>
            </a:endParaRPr>
          </a:p>
        </p:txBody>
      </p:sp>
      <p:sp>
        <p:nvSpPr>
          <p:cNvPr id="3" name="Tijdelijke aanduiding voor inhoud 2"/>
          <p:cNvSpPr>
            <a:spLocks noGrp="1"/>
          </p:cNvSpPr>
          <p:nvPr>
            <p:ph idx="1"/>
          </p:nvPr>
        </p:nvSpPr>
        <p:spPr/>
        <p:txBody>
          <a:bodyPr/>
          <a:lstStyle/>
          <a:p>
            <a:r>
              <a:rPr lang="nl-BE" sz="2000" dirty="0"/>
              <a:t>E</a:t>
            </a:r>
            <a:r>
              <a:rPr lang="nl-BE" sz="2000" dirty="0" smtClean="0"/>
              <a:t>r </a:t>
            </a:r>
            <a:r>
              <a:rPr lang="nl-BE" sz="2000" dirty="0"/>
              <a:t>is over de verschillende </a:t>
            </a:r>
            <a:r>
              <a:rPr lang="nl-BE" sz="2000" dirty="0" smtClean="0"/>
              <a:t>betrokken besturen consensus </a:t>
            </a:r>
            <a:r>
              <a:rPr lang="nl-BE" sz="2000" dirty="0"/>
              <a:t>over een </a:t>
            </a:r>
            <a:r>
              <a:rPr lang="nl-BE" sz="2000" b="1" dirty="0"/>
              <a:t>gemeenschappelijke missie/ambitie</a:t>
            </a:r>
            <a:r>
              <a:rPr lang="nl-BE" sz="2000" dirty="0"/>
              <a:t>.</a:t>
            </a:r>
          </a:p>
          <a:p>
            <a:r>
              <a:rPr lang="nl-BE" sz="2000" dirty="0" smtClean="0"/>
              <a:t>Er </a:t>
            </a:r>
            <a:r>
              <a:rPr lang="nl-BE" sz="2000" dirty="0" smtClean="0"/>
              <a:t>wordt een algemene </a:t>
            </a:r>
            <a:r>
              <a:rPr lang="nl-BE" sz="2000" b="1" dirty="0" smtClean="0"/>
              <a:t>organisatiestructuu</a:t>
            </a:r>
            <a:r>
              <a:rPr lang="nl-BE" sz="2000" dirty="0" smtClean="0"/>
              <a:t>r opgesteld die </a:t>
            </a:r>
            <a:r>
              <a:rPr lang="nl-BE" sz="2000" dirty="0"/>
              <a:t>deugdelijk bestuur mogelijk </a:t>
            </a:r>
            <a:r>
              <a:rPr lang="nl-BE" sz="2000" dirty="0" smtClean="0"/>
              <a:t>maakt, op basis van de keuze van samenwerking of fusie.</a:t>
            </a:r>
            <a:endParaRPr lang="nl-BE" sz="2000" dirty="0"/>
          </a:p>
          <a:p>
            <a:r>
              <a:rPr lang="nl-BE" sz="2000" dirty="0"/>
              <a:t>D</a:t>
            </a:r>
            <a:r>
              <a:rPr lang="nl-BE" sz="2000" dirty="0" smtClean="0"/>
              <a:t>e </a:t>
            </a:r>
            <a:r>
              <a:rPr lang="nl-BE" sz="2000" b="1" dirty="0"/>
              <a:t>taken, verantwoordelijkheden en bevoegdheden </a:t>
            </a:r>
            <a:r>
              <a:rPr lang="nl-BE" sz="2000" dirty="0"/>
              <a:t>van de </a:t>
            </a:r>
            <a:r>
              <a:rPr lang="nl-BE" sz="2000" dirty="0" smtClean="0"/>
              <a:t>verschillende </a:t>
            </a:r>
            <a:r>
              <a:rPr lang="nl-BE" sz="2000" dirty="0" smtClean="0"/>
              <a:t>niveaus binnen de nieuwe organisatiestructuur </a:t>
            </a:r>
            <a:r>
              <a:rPr lang="nl-BE" sz="2000" dirty="0" smtClean="0"/>
              <a:t>worden </a:t>
            </a:r>
            <a:r>
              <a:rPr lang="nl-BE" sz="2000" dirty="0"/>
              <a:t>omschreven en de wijze van samenwerking van </a:t>
            </a:r>
            <a:r>
              <a:rPr lang="nl-BE" sz="2000" dirty="0" smtClean="0"/>
              <a:t>de nieuwe organisatiestructuur </a:t>
            </a:r>
            <a:r>
              <a:rPr lang="nl-BE" sz="2000" dirty="0"/>
              <a:t>met de VCLB-Koepelorganisatiestructuren worden vastgelegd.</a:t>
            </a:r>
          </a:p>
          <a:p>
            <a:r>
              <a:rPr lang="nl-BE" sz="2000" dirty="0" smtClean="0"/>
              <a:t>Er </a:t>
            </a:r>
            <a:r>
              <a:rPr lang="nl-BE" sz="2000" dirty="0"/>
              <a:t>is een performante </a:t>
            </a:r>
            <a:r>
              <a:rPr lang="nl-BE" sz="2000" b="1" dirty="0"/>
              <a:t>samenstelling </a:t>
            </a:r>
            <a:r>
              <a:rPr lang="nl-BE" sz="2000" dirty="0"/>
              <a:t>van de </a:t>
            </a:r>
            <a:r>
              <a:rPr lang="nl-BE" sz="2000" dirty="0" smtClean="0"/>
              <a:t>nieuwe </a:t>
            </a:r>
            <a:r>
              <a:rPr lang="nl-BE" sz="2000" dirty="0" smtClean="0"/>
              <a:t>organisatiestructuur</a:t>
            </a:r>
            <a:r>
              <a:rPr lang="nl-BE" sz="2000" dirty="0" smtClean="0"/>
              <a:t>.</a:t>
            </a:r>
            <a:endParaRPr lang="nl-BE" sz="2000" dirty="0"/>
          </a:p>
          <a:p>
            <a:r>
              <a:rPr lang="nl-BE" sz="2000" dirty="0" smtClean="0"/>
              <a:t>Er </a:t>
            </a:r>
            <a:r>
              <a:rPr lang="nl-BE" sz="2000" dirty="0"/>
              <a:t>zijn regels inzake het </a:t>
            </a:r>
            <a:r>
              <a:rPr lang="nl-BE" sz="2000" b="1" dirty="0"/>
              <a:t>functioneren</a:t>
            </a:r>
            <a:r>
              <a:rPr lang="nl-BE" sz="2000" dirty="0"/>
              <a:t> van de </a:t>
            </a:r>
            <a:r>
              <a:rPr lang="nl-BE" sz="2000" dirty="0" smtClean="0"/>
              <a:t>nieuwe organisatiestructuur.</a:t>
            </a:r>
            <a:endParaRPr lang="nl-BE" sz="2000" dirty="0"/>
          </a:p>
          <a:p>
            <a:r>
              <a:rPr lang="nl-BE" sz="2000" dirty="0" smtClean="0"/>
              <a:t>Er </a:t>
            </a:r>
            <a:r>
              <a:rPr lang="nl-BE" sz="2000" dirty="0"/>
              <a:t>zijn regels inzake open en transparant </a:t>
            </a:r>
            <a:r>
              <a:rPr lang="nl-BE" sz="2000" b="1" dirty="0"/>
              <a:t>communiceren </a:t>
            </a:r>
            <a:r>
              <a:rPr lang="nl-BE" sz="2000" dirty="0"/>
              <a:t>tussen en binnen de verschillende </a:t>
            </a:r>
            <a:r>
              <a:rPr lang="nl-BE" sz="2000" dirty="0" smtClean="0"/>
              <a:t>niveaus van de nieuwe organisatiestructuur.</a:t>
            </a:r>
            <a:endParaRPr lang="nl-BE" sz="2000" dirty="0"/>
          </a:p>
          <a:p>
            <a:r>
              <a:rPr lang="nl-BE" sz="2000" dirty="0" smtClean="0"/>
              <a:t>Er </a:t>
            </a:r>
            <a:r>
              <a:rPr lang="nl-BE" sz="2000" dirty="0"/>
              <a:t>zijn afspraken inzake </a:t>
            </a:r>
            <a:r>
              <a:rPr lang="nl-BE" sz="2000" b="1" dirty="0"/>
              <a:t>controlesystemen</a:t>
            </a:r>
            <a:r>
              <a:rPr lang="nl-BE" sz="2000" dirty="0"/>
              <a:t> </a:t>
            </a:r>
            <a:r>
              <a:rPr lang="nl-BE" sz="2000" dirty="0" smtClean="0"/>
              <a:t>voor fin. </a:t>
            </a:r>
            <a:r>
              <a:rPr lang="nl-BE" sz="2000" dirty="0"/>
              <a:t>en operationele audits.</a:t>
            </a:r>
          </a:p>
          <a:p>
            <a:r>
              <a:rPr lang="nl-BE" sz="2000" b="1" dirty="0" smtClean="0"/>
              <a:t>Medezeggenschap</a:t>
            </a:r>
            <a:r>
              <a:rPr lang="nl-BE" sz="2000" dirty="0" smtClean="0"/>
              <a:t> </a:t>
            </a:r>
            <a:r>
              <a:rPr lang="nl-BE" sz="2000" dirty="0"/>
              <a:t>of </a:t>
            </a:r>
            <a:r>
              <a:rPr lang="nl-BE" sz="2000" dirty="0" smtClean="0"/>
              <a:t>medebestuur binnen de nieuwe organisatiestructuur</a:t>
            </a:r>
            <a:endParaRPr lang="nl-BE" sz="2000" dirty="0" smtClean="0"/>
          </a:p>
          <a:p>
            <a:r>
              <a:rPr lang="nl-BE" sz="2000" dirty="0" smtClean="0"/>
              <a:t>‘</a:t>
            </a:r>
            <a:r>
              <a:rPr lang="nl-BE" sz="2000" dirty="0"/>
              <a:t>Goed bestuur is voor een groot deel een kwestie van </a:t>
            </a:r>
            <a:r>
              <a:rPr lang="nl-BE" sz="2000" b="1" dirty="0"/>
              <a:t>goed gedrag</a:t>
            </a:r>
            <a:r>
              <a:rPr lang="nl-BE" sz="2000" dirty="0"/>
              <a:t>’</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6</a:t>
            </a:fld>
            <a:endParaRPr lang="nl-NL" altLang="nl-BE" dirty="0"/>
          </a:p>
        </p:txBody>
      </p:sp>
    </p:spTree>
    <p:extLst>
      <p:ext uri="{BB962C8B-B14F-4D97-AF65-F5344CB8AC3E}">
        <p14:creationId xmlns:p14="http://schemas.microsoft.com/office/powerpoint/2010/main" val="215451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1"/>
            <a:endParaRPr lang="nl-BE" b="1" dirty="0" smtClean="0">
              <a:hlinkClick r:id="rId2" tooltip="nar analyse"/>
            </a:endParaRPr>
          </a:p>
          <a:p>
            <a:pPr lvl="1"/>
            <a:r>
              <a:rPr lang="nl-BE" b="1" dirty="0" smtClean="0">
                <a:hlinkClick r:id="rId2" tooltip="nar analyse"/>
              </a:rPr>
              <a:t>Analyse</a:t>
            </a:r>
            <a:r>
              <a:rPr lang="nl-BE" dirty="0" smtClean="0"/>
              <a:t>: waar staan we nu? (+ </a:t>
            </a:r>
            <a:r>
              <a:rPr lang="nl-BE" dirty="0" smtClean="0">
                <a:hlinkClick r:id="rId3"/>
              </a:rPr>
              <a:t>zelfevaluatietool</a:t>
            </a:r>
            <a:r>
              <a:rPr lang="nl-BE" dirty="0" smtClean="0"/>
              <a:t>)</a:t>
            </a:r>
          </a:p>
          <a:p>
            <a:pPr lvl="1"/>
            <a:r>
              <a:rPr lang="nl-BE" b="1" dirty="0" smtClean="0">
                <a:hlinkClick r:id="rId4" tooltip="naar priotiteiten"/>
              </a:rPr>
              <a:t>Prioriteiten</a:t>
            </a:r>
            <a:r>
              <a:rPr lang="nl-BE" dirty="0"/>
              <a:t>: wat zijn onze prioriteiten en wat pakken we eerst aan?</a:t>
            </a:r>
          </a:p>
          <a:p>
            <a:pPr lvl="1"/>
            <a:r>
              <a:rPr lang="nl-BE" b="1" dirty="0">
                <a:hlinkClick r:id="rId5" tooltip="naar ontwerpeisen"/>
              </a:rPr>
              <a:t>Ontwerpeisen</a:t>
            </a:r>
            <a:r>
              <a:rPr lang="nl-BE" dirty="0"/>
              <a:t>: wat zeggen de ontwerpeisen en aanbevelingen</a:t>
            </a:r>
            <a:r>
              <a:rPr lang="nl-BE" dirty="0" smtClean="0"/>
              <a:t>? (+ </a:t>
            </a:r>
            <a:r>
              <a:rPr lang="nl-BE" dirty="0" err="1" smtClean="0"/>
              <a:t>toolbox</a:t>
            </a:r>
            <a:r>
              <a:rPr lang="nl-BE" dirty="0" smtClean="0"/>
              <a:t>)</a:t>
            </a:r>
            <a:endParaRPr lang="nl-BE" dirty="0"/>
          </a:p>
          <a:p>
            <a:pPr lvl="1"/>
            <a:r>
              <a:rPr lang="nl-BE" b="1" dirty="0">
                <a:hlinkClick r:id="rId6" tooltip="naar aanpak"/>
              </a:rPr>
              <a:t>Aanpak</a:t>
            </a:r>
            <a:r>
              <a:rPr lang="nl-BE" dirty="0"/>
              <a:t>: hoe pakken we het concreet aan?</a:t>
            </a:r>
          </a:p>
          <a:p>
            <a:pPr lvl="1"/>
            <a:r>
              <a:rPr lang="nl-BE" b="1" dirty="0">
                <a:hlinkClick r:id="rId7" tooltip="naar opvolging"/>
              </a:rPr>
              <a:t>Opvolging</a:t>
            </a:r>
            <a:r>
              <a:rPr lang="nl-BE" dirty="0"/>
              <a:t>: hoe volgen we het proces verder op?</a:t>
            </a:r>
          </a:p>
          <a:p>
            <a:pPr lvl="1"/>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7</a:t>
            </a:fld>
            <a:endParaRPr lang="nl-NL" altLang="nl-BE" dirty="0"/>
          </a:p>
        </p:txBody>
      </p:sp>
      <p:sp>
        <p:nvSpPr>
          <p:cNvPr id="7" name="Titel 1"/>
          <p:cNvSpPr>
            <a:spLocks noGrp="1"/>
          </p:cNvSpPr>
          <p:nvPr>
            <p:ph type="title"/>
          </p:nvPr>
        </p:nvSpPr>
        <p:spPr>
          <a:xfrm>
            <a:off x="1692275" y="188640"/>
            <a:ext cx="7227888" cy="927373"/>
          </a:xfrm>
        </p:spPr>
        <p:txBody>
          <a:bodyPr/>
          <a:lstStyle/>
          <a:p>
            <a:pPr algn="ctr">
              <a:lnSpc>
                <a:spcPts val="1900"/>
              </a:lnSpc>
              <a:spcBef>
                <a:spcPts val="0"/>
              </a:spcBef>
              <a:spcAft>
                <a:spcPts val="600"/>
              </a:spcAft>
            </a:pPr>
            <a:r>
              <a:rPr lang="nl-BE" dirty="0" smtClean="0"/>
              <a:t>Bestuurlijke optimalisatie – </a:t>
            </a:r>
            <a:br>
              <a:rPr lang="nl-BE" dirty="0" smtClean="0"/>
            </a:br>
            <a:r>
              <a:rPr lang="nl-BE" dirty="0"/>
              <a:t/>
            </a:r>
            <a:br>
              <a:rPr lang="nl-BE" dirty="0"/>
            </a:br>
            <a:r>
              <a:rPr lang="nl-BE" dirty="0" smtClean="0">
                <a:solidFill>
                  <a:srgbClr val="67B21B"/>
                </a:solidFill>
              </a:rPr>
              <a:t>Procesaanpak</a:t>
            </a:r>
            <a:endParaRPr lang="en-US" dirty="0">
              <a:solidFill>
                <a:srgbClr val="67B21B"/>
              </a:solidFill>
            </a:endParaRPr>
          </a:p>
        </p:txBody>
      </p:sp>
    </p:spTree>
    <p:extLst>
      <p:ext uri="{BB962C8B-B14F-4D97-AF65-F5344CB8AC3E}">
        <p14:creationId xmlns:p14="http://schemas.microsoft.com/office/powerpoint/2010/main" val="1670593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lnSpc>
                <a:spcPts val="3500"/>
              </a:lnSpc>
              <a:spcBef>
                <a:spcPts val="0"/>
              </a:spcBef>
            </a:pPr>
            <a:r>
              <a:rPr lang="nl-BE" dirty="0" smtClean="0"/>
              <a:t>Samenwerken en fusie</a:t>
            </a:r>
            <a:endParaRPr lang="en-US" dirty="0"/>
          </a:p>
        </p:txBody>
      </p:sp>
      <p:sp>
        <p:nvSpPr>
          <p:cNvPr id="3" name="Tijdelijke aanduiding voor inhoud 2"/>
          <p:cNvSpPr>
            <a:spLocks noGrp="1"/>
          </p:cNvSpPr>
          <p:nvPr>
            <p:ph idx="1"/>
          </p:nvPr>
        </p:nvSpPr>
        <p:spPr/>
        <p:txBody>
          <a:bodyPr/>
          <a:lstStyle/>
          <a:p>
            <a:pPr marL="857232" lvl="1" indent="-514350">
              <a:buFont typeface="+mj-lt"/>
              <a:buAutoNum type="arabicPeriod"/>
            </a:pPr>
            <a:endParaRPr lang="nl-BE" sz="3200" dirty="0" smtClean="0"/>
          </a:p>
          <a:p>
            <a:pPr marL="857232" lvl="1" indent="-514350">
              <a:buFont typeface="+mj-lt"/>
              <a:buAutoNum type="arabicPeriod"/>
            </a:pPr>
            <a:r>
              <a:rPr lang="nl-BE" sz="3200" dirty="0" smtClean="0"/>
              <a:t>Waarom?</a:t>
            </a:r>
          </a:p>
          <a:p>
            <a:pPr marL="857232" lvl="1" indent="-514350">
              <a:buFont typeface="+mj-lt"/>
              <a:buAutoNum type="arabicPeriod"/>
            </a:pPr>
            <a:r>
              <a:rPr lang="nl-BE" sz="3200" dirty="0" smtClean="0"/>
              <a:t>Vormen </a:t>
            </a:r>
            <a:r>
              <a:rPr lang="nl-BE" sz="3200" dirty="0"/>
              <a:t>van </a:t>
            </a:r>
            <a:r>
              <a:rPr lang="nl-BE" sz="3200" dirty="0" smtClean="0"/>
              <a:t>samenwerken</a:t>
            </a:r>
          </a:p>
          <a:p>
            <a:pPr marL="857232" lvl="1" indent="-514350">
              <a:buFont typeface="+mj-lt"/>
              <a:buAutoNum type="arabicPeriod"/>
            </a:pPr>
            <a:r>
              <a:rPr lang="nl-BE" sz="3200" dirty="0"/>
              <a:t>Aanloop naar een </a:t>
            </a:r>
            <a:r>
              <a:rPr lang="nl-BE" sz="3200" dirty="0" smtClean="0"/>
              <a:t>fusie</a:t>
            </a:r>
          </a:p>
          <a:p>
            <a:pPr marL="857232" lvl="1" indent="-514350">
              <a:buFont typeface="+mj-lt"/>
              <a:buAutoNum type="arabicPeriod"/>
            </a:pPr>
            <a:r>
              <a:rPr lang="nl-BE" sz="3200" dirty="0" smtClean="0"/>
              <a:t>Draaiboek </a:t>
            </a:r>
            <a:r>
              <a:rPr lang="nl-BE" sz="3200" dirty="0"/>
              <a:t>bestuurlijke </a:t>
            </a:r>
            <a:r>
              <a:rPr lang="nl-BE" sz="3200" dirty="0" smtClean="0"/>
              <a:t>fusie</a:t>
            </a:r>
          </a:p>
          <a:p>
            <a:pPr marL="857232" lvl="1" indent="-514350">
              <a:buFont typeface="+mj-lt"/>
              <a:buAutoNum type="arabicPeriod"/>
            </a:pPr>
            <a:r>
              <a:rPr lang="nl-BE" sz="3200" dirty="0" smtClean="0"/>
              <a:t>Een </a:t>
            </a:r>
            <a:r>
              <a:rPr lang="nl-BE" sz="3200" dirty="0"/>
              <a:t>fusie</a:t>
            </a:r>
          </a:p>
          <a:p>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8</a:t>
            </a:fld>
            <a:endParaRPr lang="nl-NL" altLang="nl-BE" dirty="0"/>
          </a:p>
        </p:txBody>
      </p:sp>
    </p:spTree>
    <p:extLst>
      <p:ext uri="{BB962C8B-B14F-4D97-AF65-F5344CB8AC3E}">
        <p14:creationId xmlns:p14="http://schemas.microsoft.com/office/powerpoint/2010/main" val="3359666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742950" indent="-742950" algn="ctr">
              <a:buFont typeface="+mj-lt"/>
              <a:buAutoNum type="arabicPeriod"/>
            </a:pPr>
            <a:r>
              <a:rPr lang="nl-BE" dirty="0"/>
              <a:t>W</a:t>
            </a:r>
            <a:r>
              <a:rPr lang="nl-BE" dirty="0" smtClean="0"/>
              <a:t>aarom?</a:t>
            </a:r>
            <a:endParaRPr lang="en-US" dirty="0"/>
          </a:p>
        </p:txBody>
      </p:sp>
      <p:sp>
        <p:nvSpPr>
          <p:cNvPr id="3" name="Tijdelijke aanduiding voor inhoud 2"/>
          <p:cNvSpPr>
            <a:spLocks noGrp="1"/>
          </p:cNvSpPr>
          <p:nvPr>
            <p:ph idx="1"/>
          </p:nvPr>
        </p:nvSpPr>
        <p:spPr/>
        <p:txBody>
          <a:bodyPr/>
          <a:lstStyle/>
          <a:p>
            <a:pPr marL="0" indent="0">
              <a:buNone/>
            </a:pPr>
            <a:r>
              <a:rPr lang="nl-BE" dirty="0" smtClean="0"/>
              <a:t>Zie </a:t>
            </a:r>
            <a:r>
              <a:rPr lang="nl-BE" dirty="0" smtClean="0">
                <a:hlinkClick r:id="rId2"/>
              </a:rPr>
              <a:t>CAJO-dossier ‘Bestuurlijke optimalisatie’:</a:t>
            </a:r>
            <a:endParaRPr lang="nl-BE" dirty="0" smtClean="0"/>
          </a:p>
          <a:p>
            <a:pPr lvl="1"/>
            <a:r>
              <a:rPr lang="nl-BE" dirty="0" smtClean="0"/>
              <a:t>Doelstelling fusie</a:t>
            </a:r>
          </a:p>
          <a:p>
            <a:pPr lvl="1"/>
            <a:r>
              <a:rPr lang="nl-BE" dirty="0" smtClean="0"/>
              <a:t>Aandachtspunten</a:t>
            </a:r>
          </a:p>
          <a:p>
            <a:pPr lvl="1"/>
            <a:r>
              <a:rPr lang="nl-BE" dirty="0" smtClean="0"/>
              <a:t>Voordelen en valkuilen</a:t>
            </a:r>
            <a:endParaRPr lang="en-US" dirty="0"/>
          </a:p>
        </p:txBody>
      </p:sp>
      <p:sp>
        <p:nvSpPr>
          <p:cNvPr id="4" name="Tijdelijke aanduiding voor dianummer 3"/>
          <p:cNvSpPr>
            <a:spLocks noGrp="1"/>
          </p:cNvSpPr>
          <p:nvPr>
            <p:ph type="sldNum" sz="quarter" idx="10"/>
          </p:nvPr>
        </p:nvSpPr>
        <p:spPr/>
        <p:txBody>
          <a:bodyPr/>
          <a:lstStyle/>
          <a:p>
            <a:pPr>
              <a:defRPr/>
            </a:pPr>
            <a:fld id="{BF0080A2-D1F4-4706-B846-0ED65ED2B35E}" type="slidenum">
              <a:rPr lang="nl-NL" altLang="nl-BE" smtClean="0"/>
              <a:pPr>
                <a:defRPr/>
              </a:pPr>
              <a:t>9</a:t>
            </a:fld>
            <a:endParaRPr lang="nl-NL" altLang="nl-BE" dirty="0"/>
          </a:p>
        </p:txBody>
      </p:sp>
    </p:spTree>
    <p:extLst>
      <p:ext uri="{BB962C8B-B14F-4D97-AF65-F5344CB8AC3E}">
        <p14:creationId xmlns:p14="http://schemas.microsoft.com/office/powerpoint/2010/main" val="151106045"/>
      </p:ext>
    </p:extLst>
  </p:cSld>
  <p:clrMapOvr>
    <a:masterClrMapping/>
  </p:clrMapOvr>
</p:sld>
</file>

<file path=ppt/theme/theme1.xml><?xml version="1.0" encoding="utf-8"?>
<a:theme xmlns:a="http://schemas.openxmlformats.org/drawingml/2006/main" name="presentatie2008witteachtergrond">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000" dirty="0" err="1" smtClean="0">
            <a:solidFill>
              <a:srgbClr val="003A8C"/>
            </a:solidFill>
            <a:latin typeface="Calibri" panose="020F0502020204030204" pitchFamily="34" charset="0"/>
          </a:defRPr>
        </a:defPPr>
      </a:lstStyle>
    </a:txDef>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Powerpoint-VCLB-43.potx" id="{A4EAA89E-ABA3-46A0-820C-4AB8A8A06532}" vid="{00CB74C8-0B32-468F-B076-CC564D34381F}"/>
    </a:ext>
  </a:ext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Powerpoint-VCLB-2016</Template>
  <TotalTime>3589</TotalTime>
  <Words>1999</Words>
  <Application>Microsoft Office PowerPoint</Application>
  <PresentationFormat>Diavoorstelling (4:3)</PresentationFormat>
  <Paragraphs>362</Paragraphs>
  <Slides>42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42</vt:i4>
      </vt:variant>
    </vt:vector>
  </HeadingPairs>
  <TitlesOfParts>
    <vt:vector size="49" baseType="lpstr">
      <vt:lpstr>Arial</vt:lpstr>
      <vt:lpstr>Calibri</vt:lpstr>
      <vt:lpstr>Century Gothic</vt:lpstr>
      <vt:lpstr>Verdana</vt:lpstr>
      <vt:lpstr>Wingdings</vt:lpstr>
      <vt:lpstr>Wingdings 3</vt:lpstr>
      <vt:lpstr>presentatie2008witteachtergrond</vt:lpstr>
      <vt:lpstr>WAARDEvol besturen  Ondersteuning voor besturen en directies bij hun gesprekken over bestuurlijke samenwerking of fusie  </vt:lpstr>
      <vt:lpstr>WAARDEvol besturen</vt:lpstr>
      <vt:lpstr>Inleiding </vt:lpstr>
      <vt:lpstr>Bestuurlijke optimalisatie</vt:lpstr>
      <vt:lpstr>Bestuurlijke optimalisatie –   Ontwerpeisen</vt:lpstr>
      <vt:lpstr>   Ontwerpeisen toegepast op   fusiegesprekken</vt:lpstr>
      <vt:lpstr>Bestuurlijke optimalisatie –   Procesaanpak</vt:lpstr>
      <vt:lpstr>Samenwerken en fusie</vt:lpstr>
      <vt:lpstr>Waarom?</vt:lpstr>
      <vt:lpstr>Waarom? Doelstelling fusie</vt:lpstr>
      <vt:lpstr>Waarom? Aandachtspunten</vt:lpstr>
      <vt:lpstr>Waarom? Aandachtspunten</vt:lpstr>
      <vt:lpstr>Waarom? Aandachtspunten</vt:lpstr>
      <vt:lpstr>Waarom? Voordelen</vt:lpstr>
      <vt:lpstr>Waarom? Voordelen</vt:lpstr>
      <vt:lpstr>Waarom? Valkuilen</vt:lpstr>
      <vt:lpstr>Vormen van samenwerken</vt:lpstr>
      <vt:lpstr>Vormen van samenwerken</vt:lpstr>
      <vt:lpstr>2.  Vormen van samenwerken</vt:lpstr>
      <vt:lpstr>Vormen van samenwerken</vt:lpstr>
      <vt:lpstr>Vormen van samenwerken</vt:lpstr>
      <vt:lpstr>Aanloop naar een fusie</vt:lpstr>
      <vt:lpstr>Aanloop naar een fusie</vt:lpstr>
      <vt:lpstr>Aanloop naar een fusie</vt:lpstr>
      <vt:lpstr>Aanloop naar een fusie</vt:lpstr>
      <vt:lpstr>Draaiboek</vt:lpstr>
      <vt:lpstr>Een fusie</vt:lpstr>
      <vt:lpstr>5. Een fusie - Personeel</vt:lpstr>
      <vt:lpstr>5. Een fusie - Personeel</vt:lpstr>
      <vt:lpstr>5. Een fusie - Personeel</vt:lpstr>
      <vt:lpstr>5. Een fusie - Personeel</vt:lpstr>
      <vt:lpstr>5. Een fusie - Personeel</vt:lpstr>
      <vt:lpstr>5. Een fusie - Patrimonium</vt:lpstr>
      <vt:lpstr>5. Een fusie - Patrimonium</vt:lpstr>
      <vt:lpstr>5. Een fusie - Patrimonium</vt:lpstr>
      <vt:lpstr>5. Een fusie - Patrimonium</vt:lpstr>
      <vt:lpstr>5. Een fusie - Patrimonium</vt:lpstr>
      <vt:lpstr>5. Een fusie - Patrimonium</vt:lpstr>
      <vt:lpstr>5. Een fusie - Patrimonium</vt:lpstr>
      <vt:lpstr>5. Een fusie - Patrimonium</vt:lpstr>
      <vt:lpstr>5. Een fusie - Patrimonium</vt:lpstr>
      <vt:lpstr>5. Een fusie - Patrimonium</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Webpagina WAARDEvol besturen</dc:title>
  <dc:creator>CAJO</dc:creator>
  <cp:lastModifiedBy>Annelien Maebe</cp:lastModifiedBy>
  <cp:revision>87</cp:revision>
  <cp:lastPrinted>2018-01-25T15:52:37Z</cp:lastPrinted>
  <dcterms:created xsi:type="dcterms:W3CDTF">2017-08-24T07:01:43Z</dcterms:created>
  <dcterms:modified xsi:type="dcterms:W3CDTF">2018-02-01T11:17:26Z</dcterms:modified>
</cp:coreProperties>
</file>